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73" r:id="rId7"/>
    <p:sldId id="261" r:id="rId8"/>
    <p:sldId id="262" r:id="rId9"/>
    <p:sldId id="263" r:id="rId10"/>
    <p:sldId id="264" r:id="rId11"/>
    <p:sldId id="265" r:id="rId12"/>
    <p:sldId id="266" r:id="rId13"/>
    <p:sldId id="267" r:id="rId14"/>
    <p:sldId id="268" r:id="rId15"/>
    <p:sldId id="269" r:id="rId16"/>
    <p:sldId id="275" r:id="rId17"/>
    <p:sldId id="270" r:id="rId18"/>
    <p:sldId id="271" r:id="rId19"/>
    <p:sldId id="272" r:id="rId20"/>
    <p:sldId id="274" r:id="rId21"/>
    <p:sldId id="312"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313" r:id="rId38"/>
    <p:sldId id="293" r:id="rId39"/>
    <p:sldId id="294" r:id="rId40"/>
    <p:sldId id="295" r:id="rId41"/>
    <p:sldId id="296" r:id="rId42"/>
    <p:sldId id="297" r:id="rId43"/>
    <p:sldId id="298"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14" r:id="rId57"/>
    <p:sldId id="315" r:id="rId58"/>
    <p:sldId id="316" r:id="rId59"/>
    <p:sldId id="317"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aume Le Mouellic" initials="GLM" lastIdx="1" clrIdx="0">
    <p:extLst>
      <p:ext uri="{19B8F6BF-5375-455C-9EA6-DF929625EA0E}">
        <p15:presenceInfo xmlns:p15="http://schemas.microsoft.com/office/powerpoint/2012/main" userId="c72e0c580236b1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smtClean="0"/>
              <a:t>Modifiez le style du titre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smtClean="0"/>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12/5/2014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5" name="ZoneTexte 4"/>
          <p:cNvSpPr txBox="1"/>
          <p:nvPr/>
        </p:nvSpPr>
        <p:spPr>
          <a:xfrm>
            <a:off x="5992837" y="1716258"/>
            <a:ext cx="5936566" cy="369332"/>
          </a:xfrm>
          <a:prstGeom prst="rect">
            <a:avLst/>
          </a:prstGeom>
          <a:noFill/>
        </p:spPr>
        <p:txBody>
          <a:bodyPr wrap="square" rtlCol="0">
            <a:spAutoFit/>
          </a:bodyPr>
          <a:lstStyle/>
          <a:p>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7" name="ZoneTexte 6"/>
          <p:cNvSpPr txBox="1"/>
          <p:nvPr/>
        </p:nvSpPr>
        <p:spPr>
          <a:xfrm>
            <a:off x="6313118" y="1546971"/>
            <a:ext cx="5616285" cy="3354765"/>
          </a:xfrm>
          <a:prstGeom prst="rect">
            <a:avLst/>
          </a:prstGeom>
          <a:noFill/>
        </p:spPr>
        <p:txBody>
          <a:bodyPr wrap="square" rtlCol="0">
            <a:spAutoFit/>
          </a:bodyPr>
          <a:lstStyle/>
          <a:p>
            <a:r>
              <a:rPr lang="fr-FR" sz="2800" dirty="0" err="1" smtClean="0">
                <a:solidFill>
                  <a:schemeClr val="accent6"/>
                </a:solidFill>
                <a:latin typeface="Arial Rounded MT Bold" panose="020F0704030504030204" pitchFamily="34" charset="0"/>
              </a:rPr>
              <a:t>Pixinsight</a:t>
            </a:r>
            <a:r>
              <a:rPr lang="fr-FR" sz="2800" dirty="0" smtClean="0">
                <a:solidFill>
                  <a:schemeClr val="accent6"/>
                </a:solidFill>
                <a:latin typeface="Arial Rounded MT Bold" panose="020F0704030504030204" pitchFamily="34" charset="0"/>
              </a:rPr>
              <a:t> 1.8</a:t>
            </a:r>
          </a:p>
          <a:p>
            <a:endParaRPr lang="fr-FR" sz="2000" dirty="0">
              <a:solidFill>
                <a:schemeClr val="accent6"/>
              </a:solidFill>
              <a:latin typeface="Arial Rounded MT Bold" panose="020F0704030504030204" pitchFamily="34" charset="0"/>
            </a:endParaRPr>
          </a:p>
          <a:p>
            <a:pPr marL="342900" indent="-342900">
              <a:buFont typeface="Arial" panose="020B0604020202020204" pitchFamily="34" charset="0"/>
              <a:buChar char="•"/>
            </a:pPr>
            <a:r>
              <a:rPr lang="fr-FR" sz="1600" dirty="0" smtClean="0">
                <a:latin typeface="Arial Rounded MT Bold" panose="020F0704030504030204" pitchFamily="34" charset="0"/>
              </a:rPr>
              <a:t>Introduction sur </a:t>
            </a:r>
            <a:r>
              <a:rPr lang="fr-FR" sz="1600" dirty="0" err="1" smtClean="0">
                <a:latin typeface="Arial Rounded MT Bold" panose="020F0704030504030204" pitchFamily="34" charset="0"/>
              </a:rPr>
              <a:t>Pixinsigth</a:t>
            </a:r>
            <a:endParaRPr lang="fr-FR" sz="1600" dirty="0" smtClean="0">
              <a:latin typeface="Arial Rounded MT Bold" panose="020F0704030504030204" pitchFamily="34" charset="0"/>
            </a:endParaRPr>
          </a:p>
          <a:p>
            <a:pPr marL="342900" indent="-342900">
              <a:buFont typeface="Arial" panose="020B0604020202020204" pitchFamily="34" charset="0"/>
              <a:buChar char="•"/>
            </a:pPr>
            <a:r>
              <a:rPr lang="fr-FR" sz="1600" dirty="0" smtClean="0">
                <a:latin typeface="Arial Rounded MT Bold" panose="020F0704030504030204" pitchFamily="34" charset="0"/>
              </a:rPr>
              <a:t>Interface du Logiciel</a:t>
            </a:r>
          </a:p>
          <a:p>
            <a:pPr marL="342900" indent="-342900">
              <a:buFont typeface="Arial" panose="020B0604020202020204" pitchFamily="34" charset="0"/>
              <a:buChar char="•"/>
            </a:pPr>
            <a:r>
              <a:rPr lang="fr-FR" sz="1600" dirty="0" smtClean="0">
                <a:latin typeface="Arial Rounded MT Bold" panose="020F0704030504030204" pitchFamily="34" charset="0"/>
              </a:rPr>
              <a:t>Les principes Généraux du logiciel</a:t>
            </a:r>
          </a:p>
          <a:p>
            <a:pPr marL="342900" indent="-342900">
              <a:buFont typeface="Arial" panose="020B0604020202020204" pitchFamily="34" charset="0"/>
              <a:buChar char="•"/>
            </a:pPr>
            <a:endParaRPr lang="fr-FR" dirty="0">
              <a:latin typeface="Arial Rounded MT Bold" panose="020F0704030504030204" pitchFamily="34" charset="0"/>
            </a:endParaRPr>
          </a:p>
          <a:p>
            <a:pPr marL="342900" indent="-342900">
              <a:buFont typeface="Arial" panose="020B0604020202020204" pitchFamily="34" charset="0"/>
              <a:buChar char="•"/>
            </a:pPr>
            <a:r>
              <a:rPr lang="fr-FR" dirty="0" smtClean="0">
                <a:latin typeface="Arial Rounded MT Bold" panose="020F0704030504030204" pitchFamily="34" charset="0"/>
              </a:rPr>
              <a:t>Le Prétraitement avec PI</a:t>
            </a:r>
          </a:p>
          <a:p>
            <a:pPr marL="800100" lvl="1" indent="-342900">
              <a:buFont typeface="+mj-lt"/>
              <a:buAutoNum type="arabicPeriod"/>
            </a:pPr>
            <a:r>
              <a:rPr lang="fr-FR" sz="1600" dirty="0" smtClean="0">
                <a:latin typeface="Arial Rounded MT Bold" panose="020F0704030504030204" pitchFamily="34" charset="0"/>
              </a:rPr>
              <a:t>Création des Masters</a:t>
            </a:r>
          </a:p>
          <a:p>
            <a:pPr marL="800100" lvl="1" indent="-342900">
              <a:buFont typeface="+mj-lt"/>
              <a:buAutoNum type="arabicPeriod"/>
            </a:pPr>
            <a:r>
              <a:rPr lang="fr-FR" sz="1600" dirty="0" smtClean="0">
                <a:latin typeface="Arial Rounded MT Bold" panose="020F0704030504030204" pitchFamily="34" charset="0"/>
              </a:rPr>
              <a:t>Calibration des images</a:t>
            </a:r>
          </a:p>
          <a:p>
            <a:pPr marL="800100" lvl="1" indent="-342900">
              <a:buFont typeface="+mj-lt"/>
              <a:buAutoNum type="arabicPeriod"/>
            </a:pPr>
            <a:r>
              <a:rPr lang="fr-FR" sz="1600" dirty="0">
                <a:latin typeface="Arial Rounded MT Bold" panose="020F0704030504030204" pitchFamily="34" charset="0"/>
              </a:rPr>
              <a:t>Images DSLR </a:t>
            </a:r>
            <a:r>
              <a:rPr lang="fr-FR" sz="1600" dirty="0" err="1">
                <a:latin typeface="Arial Rounded MT Bold" panose="020F0704030504030204" pitchFamily="34" charset="0"/>
              </a:rPr>
              <a:t>Debayer</a:t>
            </a:r>
            <a:endParaRPr lang="fr-FR" sz="1600" dirty="0">
              <a:latin typeface="Arial Rounded MT Bold" panose="020F0704030504030204" pitchFamily="34" charset="0"/>
            </a:endParaRPr>
          </a:p>
          <a:p>
            <a:pPr marL="800100" lvl="1" indent="-342900">
              <a:buFont typeface="+mj-lt"/>
              <a:buAutoNum type="arabicPeriod"/>
            </a:pPr>
            <a:r>
              <a:rPr lang="fr-FR" sz="1600" dirty="0" smtClean="0">
                <a:latin typeface="Arial Rounded MT Bold" panose="020F0704030504030204" pitchFamily="34" charset="0"/>
              </a:rPr>
              <a:t>Alignement </a:t>
            </a:r>
          </a:p>
          <a:p>
            <a:pPr marL="800100" lvl="1" indent="-342900">
              <a:buFont typeface="+mj-lt"/>
              <a:buAutoNum type="arabicPeriod"/>
            </a:pPr>
            <a:r>
              <a:rPr lang="fr-FR" sz="1600" dirty="0" smtClean="0">
                <a:latin typeface="Arial Rounded MT Bold" panose="020F0704030504030204" pitchFamily="34" charset="0"/>
              </a:rPr>
              <a:t>Intégration</a:t>
            </a:r>
          </a:p>
        </p:txBody>
      </p:sp>
    </p:spTree>
    <p:extLst>
      <p:ext uri="{BB962C8B-B14F-4D97-AF65-F5344CB8AC3E}">
        <p14:creationId xmlns:p14="http://schemas.microsoft.com/office/powerpoint/2010/main" val="1199364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7" name="ZoneTexte 6"/>
          <p:cNvSpPr txBox="1"/>
          <p:nvPr/>
        </p:nvSpPr>
        <p:spPr>
          <a:xfrm>
            <a:off x="8359409" y="995504"/>
            <a:ext cx="3699217" cy="4616648"/>
          </a:xfrm>
          <a:prstGeom prst="rect">
            <a:avLst/>
          </a:prstGeom>
          <a:noFill/>
        </p:spPr>
        <p:txBody>
          <a:bodyPr wrap="square" rtlCol="0">
            <a:spAutoFit/>
          </a:bodyPr>
          <a:lstStyle/>
          <a:p>
            <a:r>
              <a:rPr lang="fr-FR" sz="1400" dirty="0" smtClean="0">
                <a:solidFill>
                  <a:schemeClr val="accent6"/>
                </a:solidFill>
              </a:rPr>
              <a:t>Intégration Master BIAS</a:t>
            </a:r>
          </a:p>
          <a:p>
            <a:r>
              <a:rPr lang="fr-FR" sz="1400" dirty="0" smtClean="0"/>
              <a:t>Sélectionnez Tout vos </a:t>
            </a:r>
            <a:r>
              <a:rPr lang="fr-FR" sz="1400" dirty="0" err="1" smtClean="0"/>
              <a:t>Bias</a:t>
            </a:r>
            <a:r>
              <a:rPr lang="fr-FR" sz="1400" dirty="0" smtClean="0"/>
              <a:t> et choisissez le mode</a:t>
            </a:r>
          </a:p>
          <a:p>
            <a:r>
              <a:rPr lang="fr-FR" sz="1400" dirty="0"/>
              <a:t>d</a:t>
            </a:r>
            <a:r>
              <a:rPr lang="fr-FR" sz="1400" dirty="0" smtClean="0"/>
              <a:t>e Rejection correspondant aux nombres de </a:t>
            </a:r>
            <a:r>
              <a:rPr lang="fr-FR" sz="1400" dirty="0" err="1" smtClean="0"/>
              <a:t>Bias</a:t>
            </a:r>
            <a:r>
              <a:rPr lang="fr-FR" sz="1400" dirty="0" smtClean="0"/>
              <a:t> Réalisés.</a:t>
            </a:r>
          </a:p>
          <a:p>
            <a:endParaRPr lang="fr-FR" sz="1400" dirty="0" smtClean="0"/>
          </a:p>
          <a:p>
            <a:r>
              <a:rPr lang="fr-FR" sz="1400" dirty="0"/>
              <a:t>3 à 5: PERCENTILE CLIPPING</a:t>
            </a:r>
          </a:p>
          <a:p>
            <a:r>
              <a:rPr lang="fr-FR" sz="1400" dirty="0"/>
              <a:t>5 à 8: AVERAGED SIGMA CLIPPNG</a:t>
            </a:r>
          </a:p>
          <a:p>
            <a:r>
              <a:rPr lang="fr-FR" sz="1400" dirty="0"/>
              <a:t>8 à 20: WINSORIZED SIGMA CLIPPING</a:t>
            </a:r>
          </a:p>
          <a:p>
            <a:r>
              <a:rPr lang="fr-FR" sz="1400" dirty="0" smtClean="0"/>
              <a:t>+20: </a:t>
            </a:r>
            <a:r>
              <a:rPr lang="fr-FR" sz="1400" dirty="0" err="1" smtClean="0"/>
              <a:t>Linear</a:t>
            </a:r>
            <a:r>
              <a:rPr lang="fr-FR" sz="1400" dirty="0" smtClean="0"/>
              <a:t> Fit </a:t>
            </a:r>
            <a:r>
              <a:rPr lang="fr-FR" sz="1400" dirty="0" err="1" smtClean="0"/>
              <a:t>Clipping</a:t>
            </a:r>
            <a:endParaRPr lang="fr-FR" sz="1400" dirty="0" smtClean="0"/>
          </a:p>
          <a:p>
            <a:endParaRPr lang="fr-FR" sz="1400" dirty="0"/>
          </a:p>
          <a:p>
            <a:r>
              <a:rPr lang="fr-FR" sz="1400" dirty="0" smtClean="0">
                <a:solidFill>
                  <a:schemeClr val="accent6"/>
                </a:solidFill>
              </a:rPr>
              <a:t>Paramètre de base:</a:t>
            </a:r>
          </a:p>
          <a:p>
            <a:endParaRPr lang="fr-FR" sz="1400" dirty="0"/>
          </a:p>
          <a:p>
            <a:pPr marL="285750" indent="-285750">
              <a:buFontTx/>
              <a:buChar char="-"/>
            </a:pPr>
            <a:r>
              <a:rPr lang="fr-FR" sz="1400" dirty="0" err="1" smtClean="0"/>
              <a:t>Normalization</a:t>
            </a:r>
            <a:r>
              <a:rPr lang="fr-FR" sz="1400" dirty="0" smtClean="0"/>
              <a:t>: </a:t>
            </a:r>
            <a:r>
              <a:rPr lang="fr-FR" sz="1400" dirty="0" smtClean="0">
                <a:solidFill>
                  <a:schemeClr val="accent6"/>
                </a:solidFill>
              </a:rPr>
              <a:t>No </a:t>
            </a:r>
            <a:r>
              <a:rPr lang="fr-FR" sz="1400" dirty="0" err="1" smtClean="0">
                <a:solidFill>
                  <a:schemeClr val="accent6"/>
                </a:solidFill>
              </a:rPr>
              <a:t>normalization</a:t>
            </a:r>
            <a:endParaRPr lang="fr-FR" sz="1400" dirty="0" smtClean="0">
              <a:solidFill>
                <a:schemeClr val="accent6"/>
              </a:solidFill>
            </a:endParaRPr>
          </a:p>
          <a:p>
            <a:pPr marL="285750" indent="-285750">
              <a:buFontTx/>
              <a:buChar char="-"/>
            </a:pPr>
            <a:r>
              <a:rPr lang="fr-FR" sz="1400" dirty="0" err="1" smtClean="0"/>
              <a:t>Weights</a:t>
            </a:r>
            <a:r>
              <a:rPr lang="fr-FR" sz="1400" dirty="0" smtClean="0"/>
              <a:t>: </a:t>
            </a:r>
            <a:r>
              <a:rPr lang="fr-FR" sz="1400" dirty="0" err="1" smtClean="0">
                <a:solidFill>
                  <a:schemeClr val="accent6"/>
                </a:solidFill>
              </a:rPr>
              <a:t>Don’t</a:t>
            </a:r>
            <a:r>
              <a:rPr lang="fr-FR" sz="1400" dirty="0" smtClean="0">
                <a:solidFill>
                  <a:schemeClr val="accent6"/>
                </a:solidFill>
              </a:rPr>
              <a:t> care (all </a:t>
            </a:r>
            <a:r>
              <a:rPr lang="fr-FR" sz="1400" dirty="0" err="1" smtClean="0">
                <a:solidFill>
                  <a:schemeClr val="accent6"/>
                </a:solidFill>
              </a:rPr>
              <a:t>weight</a:t>
            </a:r>
            <a:r>
              <a:rPr lang="fr-FR" sz="1400" dirty="0" smtClean="0">
                <a:solidFill>
                  <a:schemeClr val="accent6"/>
                </a:solidFill>
              </a:rPr>
              <a:t> = 1)</a:t>
            </a:r>
          </a:p>
          <a:p>
            <a:pPr marL="285750" indent="-285750">
              <a:buFontTx/>
              <a:buChar char="-"/>
            </a:pPr>
            <a:r>
              <a:rPr lang="fr-FR" sz="1400" dirty="0" err="1" smtClean="0"/>
              <a:t>Scale</a:t>
            </a:r>
            <a:r>
              <a:rPr lang="fr-FR" sz="1400" dirty="0" smtClean="0"/>
              <a:t> estimation: </a:t>
            </a:r>
            <a:r>
              <a:rPr lang="fr-FR" sz="1400" dirty="0" smtClean="0">
                <a:solidFill>
                  <a:schemeClr val="accent6"/>
                </a:solidFill>
              </a:rPr>
              <a:t>MAD</a:t>
            </a:r>
          </a:p>
          <a:p>
            <a:pPr marL="285750" indent="-285750">
              <a:buFontTx/>
              <a:buChar char="-"/>
            </a:pPr>
            <a:r>
              <a:rPr lang="fr-FR" sz="1400" dirty="0" smtClean="0"/>
              <a:t>Sigma: </a:t>
            </a:r>
            <a:r>
              <a:rPr lang="fr-FR" sz="1400" dirty="0" err="1" smtClean="0"/>
              <a:t>low</a:t>
            </a:r>
            <a:r>
              <a:rPr lang="fr-FR" sz="1400" dirty="0" smtClean="0"/>
              <a:t>: </a:t>
            </a:r>
            <a:r>
              <a:rPr lang="fr-FR" sz="1400" dirty="0" smtClean="0">
                <a:solidFill>
                  <a:schemeClr val="accent6"/>
                </a:solidFill>
              </a:rPr>
              <a:t>4,500</a:t>
            </a:r>
          </a:p>
          <a:p>
            <a:pPr marL="285750" indent="-285750">
              <a:buFontTx/>
              <a:buChar char="-"/>
            </a:pPr>
            <a:r>
              <a:rPr lang="fr-FR" sz="1400" dirty="0" smtClean="0"/>
              <a:t>Sigma: High: </a:t>
            </a:r>
            <a:r>
              <a:rPr lang="fr-FR" sz="1400" dirty="0" smtClean="0">
                <a:solidFill>
                  <a:schemeClr val="accent6"/>
                </a:solidFill>
              </a:rPr>
              <a:t>4,500</a:t>
            </a:r>
          </a:p>
          <a:p>
            <a:endParaRPr lang="fr-FR" sz="1400" dirty="0" smtClean="0"/>
          </a:p>
          <a:p>
            <a:r>
              <a:rPr lang="fr-FR" sz="1400" dirty="0" smtClean="0"/>
              <a:t>Appliquer en Global et Sauvegarder le MASTER </a:t>
            </a:r>
            <a:r>
              <a:rPr lang="fr-FR" sz="1400" dirty="0" err="1" smtClean="0"/>
              <a:t>Bias</a:t>
            </a:r>
            <a:r>
              <a:rPr lang="fr-FR" sz="1400" dirty="0" smtClean="0"/>
              <a:t> en FIT</a:t>
            </a:r>
            <a:endParaRPr lang="fr-FR" sz="1400" dirty="0"/>
          </a:p>
          <a:p>
            <a:endParaRPr lang="fr-FR" sz="1400" dirty="0" smtClean="0"/>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10" y="207907"/>
            <a:ext cx="3989179" cy="6540500"/>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860" y="1065630"/>
            <a:ext cx="3860572" cy="4081176"/>
          </a:xfrm>
          <a:prstGeom prst="rect">
            <a:avLst/>
          </a:prstGeom>
        </p:spPr>
      </p:pic>
      <p:sp>
        <p:nvSpPr>
          <p:cNvPr id="18" name="Ellipse 17"/>
          <p:cNvSpPr/>
          <p:nvPr/>
        </p:nvSpPr>
        <p:spPr>
          <a:xfrm>
            <a:off x="1155700" y="4048842"/>
            <a:ext cx="1803400" cy="5461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390879" y="1931524"/>
            <a:ext cx="2832100" cy="39370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5252798" y="3187596"/>
            <a:ext cx="890747" cy="5461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774700" y="1290175"/>
            <a:ext cx="2832100" cy="558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8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6" name="ZoneTexte 5"/>
          <p:cNvSpPr txBox="1"/>
          <p:nvPr/>
        </p:nvSpPr>
        <p:spPr>
          <a:xfrm>
            <a:off x="7760170" y="1279673"/>
            <a:ext cx="4081374" cy="1600438"/>
          </a:xfrm>
          <a:prstGeom prst="rect">
            <a:avLst/>
          </a:prstGeom>
          <a:noFill/>
        </p:spPr>
        <p:txBody>
          <a:bodyPr wrap="none" rtlCol="0">
            <a:spAutoFit/>
          </a:bodyPr>
          <a:lstStyle/>
          <a:p>
            <a:r>
              <a:rPr lang="fr-FR" sz="1400" b="1" dirty="0" smtClean="0">
                <a:solidFill>
                  <a:schemeClr val="accent6"/>
                </a:solidFill>
              </a:rPr>
              <a:t>Calibration des DARK</a:t>
            </a:r>
          </a:p>
          <a:p>
            <a:r>
              <a:rPr lang="fr-FR" sz="1400" b="1" dirty="0" smtClean="0"/>
              <a:t>Le</a:t>
            </a:r>
            <a:r>
              <a:rPr lang="fr-FR" sz="1400" b="1" dirty="0" smtClean="0">
                <a:solidFill>
                  <a:schemeClr val="accent6"/>
                </a:solidFill>
              </a:rPr>
              <a:t> Master DARK  </a:t>
            </a:r>
            <a:r>
              <a:rPr lang="fr-FR" sz="1400" b="1" dirty="0" smtClean="0"/>
              <a:t>est</a:t>
            </a:r>
            <a:r>
              <a:rPr lang="fr-FR" sz="1400" b="1" dirty="0" smtClean="0">
                <a:solidFill>
                  <a:schemeClr val="accent6"/>
                </a:solidFill>
              </a:rPr>
              <a:t> </a:t>
            </a:r>
            <a:r>
              <a:rPr lang="fr-FR" sz="1400" dirty="0" smtClean="0"/>
              <a:t> Tout d’abord réalisé grâce à la </a:t>
            </a:r>
          </a:p>
          <a:p>
            <a:r>
              <a:rPr lang="fr-FR" sz="1400" dirty="0" smtClean="0"/>
              <a:t>Calibration préalable avec le MASTER BIAS de tout</a:t>
            </a:r>
          </a:p>
          <a:p>
            <a:r>
              <a:rPr lang="fr-FR" sz="1400" dirty="0" smtClean="0"/>
              <a:t>Les </a:t>
            </a:r>
            <a:r>
              <a:rPr lang="fr-FR" sz="1400" dirty="0" err="1" smtClean="0"/>
              <a:t>darks</a:t>
            </a:r>
            <a:r>
              <a:rPr lang="fr-FR" sz="1400" dirty="0" smtClean="0"/>
              <a:t>.</a:t>
            </a:r>
          </a:p>
          <a:p>
            <a:r>
              <a:rPr lang="fr-FR" sz="1400" dirty="0" smtClean="0"/>
              <a:t>L’intégration est réalisée avec le mode correspondant </a:t>
            </a:r>
          </a:p>
          <a:p>
            <a:r>
              <a:rPr lang="fr-FR" sz="1400" dirty="0" smtClean="0"/>
              <a:t>Au nombre d’image DARK utilisé (vu précédemment).</a:t>
            </a:r>
          </a:p>
          <a:p>
            <a:r>
              <a:rPr lang="fr-FR" sz="1400" dirty="0" smtClean="0"/>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136" y="207907"/>
            <a:ext cx="4443378" cy="6162811"/>
          </a:xfrm>
          <a:prstGeom prst="rect">
            <a:avLst/>
          </a:prstGeom>
        </p:spPr>
      </p:pic>
    </p:spTree>
    <p:extLst>
      <p:ext uri="{BB962C8B-B14F-4D97-AF65-F5344CB8AC3E}">
        <p14:creationId xmlns:p14="http://schemas.microsoft.com/office/powerpoint/2010/main" val="167918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30" y="207907"/>
            <a:ext cx="3903973" cy="64008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73" y="1370148"/>
            <a:ext cx="3601297" cy="3807085"/>
          </a:xfrm>
          <a:prstGeom prst="rect">
            <a:avLst/>
          </a:prstGeom>
        </p:spPr>
      </p:pic>
      <p:sp>
        <p:nvSpPr>
          <p:cNvPr id="11" name="Ellipse 10"/>
          <p:cNvSpPr/>
          <p:nvPr/>
        </p:nvSpPr>
        <p:spPr>
          <a:xfrm>
            <a:off x="457200" y="1370148"/>
            <a:ext cx="2832100" cy="558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74572" y="1928949"/>
            <a:ext cx="2922727" cy="36452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457200" y="4014517"/>
            <a:ext cx="2819400" cy="54087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517029" y="3273690"/>
            <a:ext cx="1378757" cy="5812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8255001" y="995504"/>
            <a:ext cx="3803626" cy="5047536"/>
          </a:xfrm>
          <a:prstGeom prst="rect">
            <a:avLst/>
          </a:prstGeom>
          <a:noFill/>
        </p:spPr>
        <p:txBody>
          <a:bodyPr wrap="square" rtlCol="0">
            <a:spAutoFit/>
          </a:bodyPr>
          <a:lstStyle/>
          <a:p>
            <a:r>
              <a:rPr lang="fr-FR" sz="1400" dirty="0" smtClean="0">
                <a:solidFill>
                  <a:schemeClr val="accent6"/>
                </a:solidFill>
              </a:rPr>
              <a:t>Intégration Master DARK</a:t>
            </a:r>
          </a:p>
          <a:p>
            <a:r>
              <a:rPr lang="fr-FR" sz="1400" dirty="0" smtClean="0"/>
              <a:t>Sélectionner Tout vos </a:t>
            </a:r>
            <a:r>
              <a:rPr lang="fr-FR" sz="1400" dirty="0" err="1" smtClean="0"/>
              <a:t>Dark</a:t>
            </a:r>
            <a:r>
              <a:rPr lang="fr-FR" sz="1400" dirty="0" smtClean="0"/>
              <a:t> et choisissez le mode</a:t>
            </a:r>
          </a:p>
          <a:p>
            <a:r>
              <a:rPr lang="fr-FR" sz="1400" dirty="0"/>
              <a:t>d</a:t>
            </a:r>
            <a:r>
              <a:rPr lang="fr-FR" sz="1400" dirty="0" smtClean="0"/>
              <a:t>e Rejection correspondant aux nombre de DARK</a:t>
            </a:r>
            <a:br>
              <a:rPr lang="fr-FR" sz="1400" dirty="0" smtClean="0"/>
            </a:br>
            <a:r>
              <a:rPr lang="fr-FR" sz="1400" dirty="0" smtClean="0"/>
              <a:t>Réalisé.</a:t>
            </a:r>
          </a:p>
          <a:p>
            <a:endParaRPr lang="fr-FR" sz="1400" dirty="0" smtClean="0"/>
          </a:p>
          <a:p>
            <a:r>
              <a:rPr lang="fr-FR" sz="1400" dirty="0"/>
              <a:t>3 à 5: PERCENTILE CLIPPING</a:t>
            </a:r>
          </a:p>
          <a:p>
            <a:r>
              <a:rPr lang="fr-FR" sz="1400" dirty="0"/>
              <a:t>5 à 8: AVERAGED SIGMA CLIPPNG</a:t>
            </a:r>
          </a:p>
          <a:p>
            <a:r>
              <a:rPr lang="fr-FR" sz="1400" dirty="0"/>
              <a:t>8 à 20: WINSORIZED SIGMA CLIPPING</a:t>
            </a:r>
          </a:p>
          <a:p>
            <a:r>
              <a:rPr lang="fr-FR" sz="1400" dirty="0" smtClean="0"/>
              <a:t>+20: </a:t>
            </a:r>
            <a:r>
              <a:rPr lang="fr-FR" sz="1400" dirty="0" err="1" smtClean="0"/>
              <a:t>Linear</a:t>
            </a:r>
            <a:r>
              <a:rPr lang="fr-FR" sz="1400" dirty="0" smtClean="0"/>
              <a:t> Fit </a:t>
            </a:r>
            <a:r>
              <a:rPr lang="fr-FR" sz="1400" dirty="0" err="1" smtClean="0"/>
              <a:t>Clipping</a:t>
            </a:r>
            <a:endParaRPr lang="fr-FR" sz="1400" dirty="0" smtClean="0"/>
          </a:p>
          <a:p>
            <a:endParaRPr lang="fr-FR" sz="1400" dirty="0"/>
          </a:p>
          <a:p>
            <a:r>
              <a:rPr lang="fr-FR" sz="1400" dirty="0" smtClean="0">
                <a:solidFill>
                  <a:schemeClr val="accent6"/>
                </a:solidFill>
              </a:rPr>
              <a:t>Paramètre de base:</a:t>
            </a:r>
          </a:p>
          <a:p>
            <a:endParaRPr lang="fr-FR" sz="1400" dirty="0"/>
          </a:p>
          <a:p>
            <a:pPr marL="285750" indent="-285750">
              <a:buFontTx/>
              <a:buChar char="-"/>
            </a:pPr>
            <a:r>
              <a:rPr lang="fr-FR" sz="1400" dirty="0" err="1" smtClean="0"/>
              <a:t>Normalization</a:t>
            </a:r>
            <a:r>
              <a:rPr lang="fr-FR" sz="1400" dirty="0" smtClean="0"/>
              <a:t>: </a:t>
            </a:r>
            <a:r>
              <a:rPr lang="fr-FR" sz="1400" dirty="0" smtClean="0">
                <a:solidFill>
                  <a:schemeClr val="accent6"/>
                </a:solidFill>
              </a:rPr>
              <a:t>No </a:t>
            </a:r>
            <a:r>
              <a:rPr lang="fr-FR" sz="1400" dirty="0" err="1" smtClean="0">
                <a:solidFill>
                  <a:schemeClr val="accent6"/>
                </a:solidFill>
              </a:rPr>
              <a:t>normalization</a:t>
            </a:r>
            <a:endParaRPr lang="fr-FR" sz="1400" dirty="0" smtClean="0">
              <a:solidFill>
                <a:schemeClr val="accent6"/>
              </a:solidFill>
            </a:endParaRPr>
          </a:p>
          <a:p>
            <a:pPr marL="285750" indent="-285750">
              <a:buFontTx/>
              <a:buChar char="-"/>
            </a:pPr>
            <a:r>
              <a:rPr lang="fr-FR" sz="1400" dirty="0" err="1" smtClean="0"/>
              <a:t>Weights</a:t>
            </a:r>
            <a:r>
              <a:rPr lang="fr-FR" sz="1400" dirty="0" smtClean="0"/>
              <a:t>: </a:t>
            </a:r>
            <a:r>
              <a:rPr lang="fr-FR" sz="1400" dirty="0" err="1" smtClean="0">
                <a:solidFill>
                  <a:schemeClr val="accent6"/>
                </a:solidFill>
              </a:rPr>
              <a:t>Don’t</a:t>
            </a:r>
            <a:r>
              <a:rPr lang="fr-FR" sz="1400" dirty="0" smtClean="0">
                <a:solidFill>
                  <a:schemeClr val="accent6"/>
                </a:solidFill>
              </a:rPr>
              <a:t> care (all </a:t>
            </a:r>
            <a:r>
              <a:rPr lang="fr-FR" sz="1400" dirty="0" err="1" smtClean="0">
                <a:solidFill>
                  <a:schemeClr val="accent6"/>
                </a:solidFill>
              </a:rPr>
              <a:t>weight</a:t>
            </a:r>
            <a:r>
              <a:rPr lang="fr-FR" sz="1400" dirty="0" smtClean="0">
                <a:solidFill>
                  <a:schemeClr val="accent6"/>
                </a:solidFill>
              </a:rPr>
              <a:t> = 1)</a:t>
            </a:r>
          </a:p>
          <a:p>
            <a:pPr marL="285750" indent="-285750">
              <a:buFontTx/>
              <a:buChar char="-"/>
            </a:pPr>
            <a:r>
              <a:rPr lang="fr-FR" sz="1400" dirty="0" err="1" smtClean="0"/>
              <a:t>Scale</a:t>
            </a:r>
            <a:r>
              <a:rPr lang="fr-FR" sz="1400" dirty="0" smtClean="0"/>
              <a:t> estimation: </a:t>
            </a:r>
            <a:r>
              <a:rPr lang="fr-FR" sz="1400" dirty="0" smtClean="0">
                <a:solidFill>
                  <a:schemeClr val="accent6"/>
                </a:solidFill>
              </a:rPr>
              <a:t>MAD</a:t>
            </a:r>
          </a:p>
          <a:p>
            <a:pPr marL="285750" indent="-285750">
              <a:buFontTx/>
              <a:buChar char="-"/>
            </a:pPr>
            <a:r>
              <a:rPr lang="fr-FR" sz="1400" dirty="0" smtClean="0"/>
              <a:t>Sigma: </a:t>
            </a:r>
            <a:r>
              <a:rPr lang="fr-FR" sz="1400" dirty="0" err="1" smtClean="0"/>
              <a:t>low</a:t>
            </a:r>
            <a:r>
              <a:rPr lang="fr-FR" sz="1400" dirty="0" smtClean="0"/>
              <a:t>: </a:t>
            </a:r>
            <a:r>
              <a:rPr lang="fr-FR" sz="1400" dirty="0" smtClean="0">
                <a:solidFill>
                  <a:schemeClr val="accent6"/>
                </a:solidFill>
              </a:rPr>
              <a:t>4,000</a:t>
            </a:r>
          </a:p>
          <a:p>
            <a:pPr marL="285750" indent="-285750">
              <a:buFontTx/>
              <a:buChar char="-"/>
            </a:pPr>
            <a:r>
              <a:rPr lang="fr-FR" sz="1400" dirty="0" smtClean="0"/>
              <a:t>Sigma: High: </a:t>
            </a:r>
            <a:r>
              <a:rPr lang="fr-FR" sz="1400" dirty="0" smtClean="0">
                <a:solidFill>
                  <a:schemeClr val="accent6"/>
                </a:solidFill>
              </a:rPr>
              <a:t>3,000</a:t>
            </a:r>
          </a:p>
          <a:p>
            <a:pPr marL="285750" indent="-285750">
              <a:buFontTx/>
              <a:buChar char="-"/>
            </a:pPr>
            <a:endParaRPr lang="fr-FR" sz="1400" dirty="0">
              <a:solidFill>
                <a:schemeClr val="accent6"/>
              </a:solidFill>
            </a:endParaRPr>
          </a:p>
          <a:p>
            <a:r>
              <a:rPr lang="fr-FR" sz="1400" dirty="0" smtClean="0">
                <a:solidFill>
                  <a:schemeClr val="accent6"/>
                </a:solidFill>
              </a:rPr>
              <a:t>Les Sigmas sont a ajuster afin de supprimer les éventuel </a:t>
            </a:r>
            <a:r>
              <a:rPr lang="fr-FR" sz="1400" dirty="0" err="1" smtClean="0">
                <a:solidFill>
                  <a:schemeClr val="accent6"/>
                </a:solidFill>
              </a:rPr>
              <a:t>cosmic</a:t>
            </a:r>
            <a:r>
              <a:rPr lang="fr-FR" sz="1400" dirty="0">
                <a:solidFill>
                  <a:schemeClr val="accent6"/>
                </a:solidFill>
              </a:rPr>
              <a:t>,</a:t>
            </a:r>
            <a:endParaRPr lang="fr-FR" sz="1400" dirty="0" smtClean="0">
              <a:solidFill>
                <a:schemeClr val="accent6"/>
              </a:solidFill>
            </a:endParaRPr>
          </a:p>
          <a:p>
            <a:endParaRPr lang="fr-FR" sz="1400" dirty="0" smtClean="0"/>
          </a:p>
          <a:p>
            <a:r>
              <a:rPr lang="fr-FR" sz="1400" dirty="0" smtClean="0"/>
              <a:t>Appliquer en Global et Sauvegarder le MASTER DARK en FIT</a:t>
            </a:r>
          </a:p>
        </p:txBody>
      </p:sp>
    </p:spTree>
    <p:extLst>
      <p:ext uri="{BB962C8B-B14F-4D97-AF65-F5344CB8AC3E}">
        <p14:creationId xmlns:p14="http://schemas.microsoft.com/office/powerpoint/2010/main" val="342450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6" name="ZoneTexte 5"/>
          <p:cNvSpPr txBox="1"/>
          <p:nvPr/>
        </p:nvSpPr>
        <p:spPr>
          <a:xfrm>
            <a:off x="7760170" y="1279673"/>
            <a:ext cx="4118050" cy="1600438"/>
          </a:xfrm>
          <a:prstGeom prst="rect">
            <a:avLst/>
          </a:prstGeom>
          <a:noFill/>
        </p:spPr>
        <p:txBody>
          <a:bodyPr wrap="none" rtlCol="0">
            <a:spAutoFit/>
          </a:bodyPr>
          <a:lstStyle/>
          <a:p>
            <a:r>
              <a:rPr lang="fr-FR" sz="1400" b="1" dirty="0" smtClean="0">
                <a:solidFill>
                  <a:schemeClr val="accent6"/>
                </a:solidFill>
              </a:rPr>
              <a:t>Calibration des FLATS</a:t>
            </a:r>
          </a:p>
          <a:p>
            <a:r>
              <a:rPr lang="fr-FR" sz="1400" b="1" dirty="0" smtClean="0"/>
              <a:t>Le</a:t>
            </a:r>
            <a:r>
              <a:rPr lang="fr-FR" sz="1400" b="1" dirty="0" smtClean="0">
                <a:solidFill>
                  <a:schemeClr val="accent6"/>
                </a:solidFill>
              </a:rPr>
              <a:t> Master FLAT </a:t>
            </a:r>
            <a:r>
              <a:rPr lang="fr-FR" sz="1400" b="1" dirty="0" smtClean="0"/>
              <a:t>est</a:t>
            </a:r>
            <a:r>
              <a:rPr lang="fr-FR" sz="1400" b="1" dirty="0" smtClean="0">
                <a:solidFill>
                  <a:schemeClr val="accent6"/>
                </a:solidFill>
              </a:rPr>
              <a:t> </a:t>
            </a:r>
            <a:r>
              <a:rPr lang="fr-FR" sz="1400" dirty="0" smtClean="0"/>
              <a:t> Tout d’abord réalisé grâce à la </a:t>
            </a:r>
          </a:p>
          <a:p>
            <a:r>
              <a:rPr lang="fr-FR" sz="1400" dirty="0" smtClean="0"/>
              <a:t>Calibration préalable avec le MASTER BIAS de tout</a:t>
            </a:r>
          </a:p>
          <a:p>
            <a:r>
              <a:rPr lang="fr-FR" sz="1400" dirty="0" smtClean="0"/>
              <a:t>Les </a:t>
            </a:r>
            <a:r>
              <a:rPr lang="fr-FR" sz="1400" dirty="0" err="1" smtClean="0"/>
              <a:t>FLATs</a:t>
            </a:r>
            <a:r>
              <a:rPr lang="fr-FR" sz="1400" dirty="0" smtClean="0"/>
              <a:t>.</a:t>
            </a:r>
          </a:p>
          <a:p>
            <a:r>
              <a:rPr lang="fr-FR" sz="1400" dirty="0" smtClean="0"/>
              <a:t>L’intégration est réalisée avec le mode correspondant </a:t>
            </a:r>
          </a:p>
          <a:p>
            <a:r>
              <a:rPr lang="fr-FR" sz="1400" dirty="0" smtClean="0"/>
              <a:t>Au nombre d’image FLAT utilisé (vu précédemment).</a:t>
            </a:r>
          </a:p>
          <a:p>
            <a:r>
              <a:rPr lang="fr-FR" sz="1400" dirty="0" smtClean="0"/>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700" y="207907"/>
            <a:ext cx="4676775" cy="6486525"/>
          </a:xfrm>
          <a:prstGeom prst="rect">
            <a:avLst/>
          </a:prstGeom>
        </p:spPr>
      </p:pic>
    </p:spTree>
    <p:extLst>
      <p:ext uri="{BB962C8B-B14F-4D97-AF65-F5344CB8AC3E}">
        <p14:creationId xmlns:p14="http://schemas.microsoft.com/office/powerpoint/2010/main" val="106765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10" name="ZoneTexte 9"/>
          <p:cNvSpPr txBox="1"/>
          <p:nvPr/>
        </p:nvSpPr>
        <p:spPr>
          <a:xfrm>
            <a:off x="8166101" y="995504"/>
            <a:ext cx="3892526" cy="4832092"/>
          </a:xfrm>
          <a:prstGeom prst="rect">
            <a:avLst/>
          </a:prstGeom>
          <a:noFill/>
        </p:spPr>
        <p:txBody>
          <a:bodyPr wrap="square" rtlCol="0">
            <a:spAutoFit/>
          </a:bodyPr>
          <a:lstStyle/>
          <a:p>
            <a:r>
              <a:rPr lang="fr-FR" sz="1400" dirty="0" smtClean="0">
                <a:solidFill>
                  <a:schemeClr val="accent6"/>
                </a:solidFill>
              </a:rPr>
              <a:t>Intégration Master FLATS</a:t>
            </a:r>
          </a:p>
          <a:p>
            <a:r>
              <a:rPr lang="fr-FR" sz="1400" dirty="0" smtClean="0"/>
              <a:t>Sélectionner Tout vos FLATS et choisissez le mode</a:t>
            </a:r>
          </a:p>
          <a:p>
            <a:r>
              <a:rPr lang="fr-FR" sz="1400" dirty="0"/>
              <a:t>d</a:t>
            </a:r>
            <a:r>
              <a:rPr lang="fr-FR" sz="1400" dirty="0" smtClean="0"/>
              <a:t>e Rejection correspondant au nombre de FLATS</a:t>
            </a:r>
            <a:br>
              <a:rPr lang="fr-FR" sz="1400" dirty="0" smtClean="0"/>
            </a:br>
            <a:r>
              <a:rPr lang="fr-FR" sz="1400" dirty="0" smtClean="0"/>
              <a:t>Réalisés.</a:t>
            </a:r>
          </a:p>
          <a:p>
            <a:endParaRPr lang="fr-FR" sz="1400" dirty="0" smtClean="0"/>
          </a:p>
          <a:p>
            <a:r>
              <a:rPr lang="fr-FR" sz="1400" dirty="0"/>
              <a:t>3 à 5: PERCENTILE CLIPPING</a:t>
            </a:r>
          </a:p>
          <a:p>
            <a:r>
              <a:rPr lang="fr-FR" sz="1400" dirty="0"/>
              <a:t>5 à 8: AVERAGED SIGMA CLIPPNG</a:t>
            </a:r>
          </a:p>
          <a:p>
            <a:r>
              <a:rPr lang="fr-FR" sz="1400" dirty="0"/>
              <a:t>8 à 20: WINSORIZED SIGMA CLIPPING</a:t>
            </a:r>
          </a:p>
          <a:p>
            <a:r>
              <a:rPr lang="fr-FR" sz="1400" dirty="0" smtClean="0"/>
              <a:t>+20: </a:t>
            </a:r>
            <a:r>
              <a:rPr lang="fr-FR" sz="1400" dirty="0" err="1" smtClean="0"/>
              <a:t>Linear</a:t>
            </a:r>
            <a:r>
              <a:rPr lang="fr-FR" sz="1400" dirty="0" smtClean="0"/>
              <a:t> Fit </a:t>
            </a:r>
            <a:r>
              <a:rPr lang="fr-FR" sz="1400" dirty="0" err="1" smtClean="0"/>
              <a:t>Clipping</a:t>
            </a:r>
            <a:endParaRPr lang="fr-FR" sz="1400" dirty="0" smtClean="0"/>
          </a:p>
          <a:p>
            <a:endParaRPr lang="fr-FR" sz="1400" dirty="0"/>
          </a:p>
          <a:p>
            <a:r>
              <a:rPr lang="fr-FR" sz="1400" dirty="0" smtClean="0">
                <a:solidFill>
                  <a:schemeClr val="accent6"/>
                </a:solidFill>
              </a:rPr>
              <a:t>Paramètre de base:</a:t>
            </a:r>
          </a:p>
          <a:p>
            <a:endParaRPr lang="fr-FR" sz="1400" dirty="0"/>
          </a:p>
          <a:p>
            <a:pPr marL="285750" indent="-285750">
              <a:buFontTx/>
              <a:buChar char="-"/>
            </a:pPr>
            <a:r>
              <a:rPr lang="fr-FR" sz="1400" dirty="0" err="1" smtClean="0"/>
              <a:t>Normalization</a:t>
            </a:r>
            <a:r>
              <a:rPr lang="fr-FR" sz="1400" dirty="0" smtClean="0"/>
              <a:t>: </a:t>
            </a:r>
            <a:r>
              <a:rPr lang="fr-FR" sz="1400" dirty="0" smtClean="0">
                <a:solidFill>
                  <a:schemeClr val="accent6"/>
                </a:solidFill>
              </a:rPr>
              <a:t>Multiplicative</a:t>
            </a:r>
          </a:p>
          <a:p>
            <a:pPr marL="285750" indent="-285750">
              <a:buFontTx/>
              <a:buChar char="-"/>
            </a:pPr>
            <a:r>
              <a:rPr lang="fr-FR" sz="1400" dirty="0" err="1" smtClean="0"/>
              <a:t>Weights</a:t>
            </a:r>
            <a:r>
              <a:rPr lang="fr-FR" sz="1400" dirty="0" smtClean="0"/>
              <a:t>: </a:t>
            </a:r>
            <a:r>
              <a:rPr lang="fr-FR" sz="1400" dirty="0" err="1" smtClean="0">
                <a:solidFill>
                  <a:schemeClr val="accent6"/>
                </a:solidFill>
              </a:rPr>
              <a:t>Don’t</a:t>
            </a:r>
            <a:r>
              <a:rPr lang="fr-FR" sz="1400" dirty="0" smtClean="0">
                <a:solidFill>
                  <a:schemeClr val="accent6"/>
                </a:solidFill>
              </a:rPr>
              <a:t> care (all </a:t>
            </a:r>
            <a:r>
              <a:rPr lang="fr-FR" sz="1400" dirty="0" err="1" smtClean="0">
                <a:solidFill>
                  <a:schemeClr val="accent6"/>
                </a:solidFill>
              </a:rPr>
              <a:t>weight</a:t>
            </a:r>
            <a:r>
              <a:rPr lang="fr-FR" sz="1400" dirty="0" smtClean="0">
                <a:solidFill>
                  <a:schemeClr val="accent6"/>
                </a:solidFill>
              </a:rPr>
              <a:t> = 1)</a:t>
            </a:r>
          </a:p>
          <a:p>
            <a:pPr marL="285750" indent="-285750">
              <a:buFontTx/>
              <a:buChar char="-"/>
            </a:pPr>
            <a:r>
              <a:rPr lang="fr-FR" sz="1400" dirty="0" err="1" smtClean="0"/>
              <a:t>Scale</a:t>
            </a:r>
            <a:r>
              <a:rPr lang="fr-FR" sz="1400" dirty="0" smtClean="0"/>
              <a:t> estimation: </a:t>
            </a:r>
            <a:r>
              <a:rPr lang="fr-FR" sz="1400" dirty="0" err="1" smtClean="0">
                <a:solidFill>
                  <a:schemeClr val="accent6"/>
                </a:solidFill>
              </a:rPr>
              <a:t>it</a:t>
            </a:r>
            <a:r>
              <a:rPr lang="fr-FR" sz="1400" dirty="0">
                <a:solidFill>
                  <a:schemeClr val="accent6"/>
                </a:solidFill>
              </a:rPr>
              <a:t>.</a:t>
            </a:r>
            <a:r>
              <a:rPr lang="fr-FR" sz="1400" dirty="0" smtClean="0">
                <a:solidFill>
                  <a:schemeClr val="accent6"/>
                </a:solidFill>
              </a:rPr>
              <a:t> k-sigma/ bi. </a:t>
            </a:r>
            <a:r>
              <a:rPr lang="fr-FR" sz="1400" dirty="0" err="1" smtClean="0">
                <a:solidFill>
                  <a:schemeClr val="accent6"/>
                </a:solidFill>
              </a:rPr>
              <a:t>midvariance</a:t>
            </a:r>
            <a:endParaRPr lang="fr-FR" sz="1400" dirty="0" smtClean="0">
              <a:solidFill>
                <a:schemeClr val="accent6"/>
              </a:solidFill>
            </a:endParaRPr>
          </a:p>
          <a:p>
            <a:pPr marL="285750" indent="-285750">
              <a:buFontTx/>
              <a:buChar char="-"/>
            </a:pPr>
            <a:r>
              <a:rPr lang="fr-FR" sz="1400" dirty="0" err="1"/>
              <a:t>Normalization</a:t>
            </a:r>
            <a:r>
              <a:rPr lang="fr-FR" sz="1400" dirty="0"/>
              <a:t>: </a:t>
            </a:r>
            <a:r>
              <a:rPr lang="fr-FR" sz="1400" dirty="0" err="1" smtClean="0">
                <a:solidFill>
                  <a:schemeClr val="accent6"/>
                </a:solidFill>
              </a:rPr>
              <a:t>Equalize</a:t>
            </a:r>
            <a:r>
              <a:rPr lang="fr-FR" sz="1400" dirty="0" smtClean="0">
                <a:solidFill>
                  <a:schemeClr val="accent6"/>
                </a:solidFill>
              </a:rPr>
              <a:t> Fluxes</a:t>
            </a:r>
            <a:endParaRPr lang="fr-FR" sz="1400" dirty="0">
              <a:solidFill>
                <a:schemeClr val="accent6"/>
              </a:solidFill>
            </a:endParaRPr>
          </a:p>
          <a:p>
            <a:pPr marL="285750" indent="-285750">
              <a:buFontTx/>
              <a:buChar char="-"/>
            </a:pPr>
            <a:r>
              <a:rPr lang="fr-FR" sz="1400" dirty="0" smtClean="0"/>
              <a:t>Sigma: </a:t>
            </a:r>
            <a:r>
              <a:rPr lang="fr-FR" sz="1400" dirty="0" err="1" smtClean="0"/>
              <a:t>low</a:t>
            </a:r>
            <a:r>
              <a:rPr lang="fr-FR" sz="1400" dirty="0" smtClean="0"/>
              <a:t>: </a:t>
            </a:r>
            <a:r>
              <a:rPr lang="fr-FR" sz="1400" dirty="0" smtClean="0">
                <a:solidFill>
                  <a:schemeClr val="accent6"/>
                </a:solidFill>
              </a:rPr>
              <a:t>4,500</a:t>
            </a:r>
          </a:p>
          <a:p>
            <a:pPr marL="285750" indent="-285750">
              <a:buFontTx/>
              <a:buChar char="-"/>
            </a:pPr>
            <a:r>
              <a:rPr lang="fr-FR" sz="1400" dirty="0" smtClean="0"/>
              <a:t>Sigma: High: </a:t>
            </a:r>
            <a:r>
              <a:rPr lang="fr-FR" sz="1400" dirty="0" smtClean="0">
                <a:solidFill>
                  <a:schemeClr val="accent6"/>
                </a:solidFill>
              </a:rPr>
              <a:t>4,500</a:t>
            </a:r>
          </a:p>
          <a:p>
            <a:endParaRPr lang="fr-FR" sz="1400" dirty="0" smtClean="0"/>
          </a:p>
          <a:p>
            <a:r>
              <a:rPr lang="fr-FR" sz="1400" dirty="0" smtClean="0"/>
              <a:t>Appliquer en Global et Sauvegarder le MASTER FLAT en FIT</a:t>
            </a:r>
            <a:endParaRPr lang="fr-FR" sz="1400" dirty="0"/>
          </a:p>
          <a:p>
            <a:endParaRPr lang="fr-FR" sz="1400"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86" y="91801"/>
            <a:ext cx="4072614" cy="6677297"/>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717" y="1031171"/>
            <a:ext cx="3817667" cy="4035819"/>
          </a:xfrm>
          <a:prstGeom prst="rect">
            <a:avLst/>
          </a:prstGeom>
        </p:spPr>
      </p:pic>
      <p:sp>
        <p:nvSpPr>
          <p:cNvPr id="11" name="Ellipse 10"/>
          <p:cNvSpPr/>
          <p:nvPr/>
        </p:nvSpPr>
        <p:spPr>
          <a:xfrm>
            <a:off x="4555129" y="3139805"/>
            <a:ext cx="1378757" cy="5812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903409" y="1178190"/>
            <a:ext cx="2195391" cy="5812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903409" y="1759480"/>
            <a:ext cx="3058991" cy="5812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903408" y="4008449"/>
            <a:ext cx="2017591" cy="5812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265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7689638" y="1199289"/>
            <a:ext cx="4755020" cy="2246769"/>
          </a:xfrm>
          <a:prstGeom prst="rect">
            <a:avLst/>
          </a:prstGeom>
          <a:noFill/>
        </p:spPr>
        <p:txBody>
          <a:bodyPr wrap="none" rtlCol="0">
            <a:spAutoFit/>
          </a:bodyPr>
          <a:lstStyle/>
          <a:p>
            <a:r>
              <a:rPr lang="fr-FR" sz="1400" b="1" dirty="0" smtClean="0">
                <a:solidFill>
                  <a:schemeClr val="accent6"/>
                </a:solidFill>
              </a:rPr>
              <a:t>Calibration des Bruts</a:t>
            </a:r>
          </a:p>
          <a:p>
            <a:r>
              <a:rPr lang="fr-FR" sz="1400" dirty="0" smtClean="0"/>
              <a:t>Tout les MASTERS étant réalisés il est temps de calibrer nos</a:t>
            </a:r>
          </a:p>
          <a:p>
            <a:r>
              <a:rPr lang="fr-FR" sz="1400" dirty="0" smtClean="0"/>
              <a:t>Brutes qui permettront de retirer </a:t>
            </a:r>
            <a:r>
              <a:rPr lang="fr-FR" sz="1400" smtClean="0"/>
              <a:t>le </a:t>
            </a:r>
            <a:r>
              <a:rPr lang="fr-FR" sz="1400" smtClean="0"/>
              <a:t>Signal de </a:t>
            </a:r>
            <a:r>
              <a:rPr lang="fr-FR" sz="1400" dirty="0" smtClean="0"/>
              <a:t>lecture (OFFSET),</a:t>
            </a:r>
            <a:br>
              <a:rPr lang="fr-FR" sz="1400" dirty="0" smtClean="0"/>
            </a:br>
            <a:r>
              <a:rPr lang="fr-FR" sz="1400" dirty="0" smtClean="0"/>
              <a:t>les Pixels Chauds (DARK) les poussières et vignetage (FLAT)</a:t>
            </a:r>
          </a:p>
          <a:p>
            <a:endParaRPr lang="fr-FR" sz="1400" dirty="0"/>
          </a:p>
          <a:p>
            <a:r>
              <a:rPr lang="fr-FR" sz="1400" dirty="0" smtClean="0"/>
              <a:t>Sélectionner un répertoire de destination dans Output</a:t>
            </a:r>
          </a:p>
          <a:p>
            <a:r>
              <a:rPr lang="fr-FR" sz="1400" dirty="0" smtClean="0"/>
              <a:t>Files et sélectionnez toutes vos brutes</a:t>
            </a:r>
          </a:p>
          <a:p>
            <a:endParaRPr lang="fr-FR" sz="1400" dirty="0"/>
          </a:p>
          <a:p>
            <a:r>
              <a:rPr lang="fr-FR" sz="1400" dirty="0" smtClean="0"/>
              <a:t>Appliquer en Global, si un message d’erreur apparait,</a:t>
            </a:r>
          </a:p>
          <a:p>
            <a:r>
              <a:rPr lang="fr-FR" sz="1400" dirty="0" smtClean="0"/>
              <a:t>Décocher </a:t>
            </a:r>
            <a:r>
              <a:rPr lang="fr-FR" sz="1400" dirty="0" smtClean="0">
                <a:solidFill>
                  <a:schemeClr val="accent6"/>
                </a:solidFill>
              </a:rPr>
              <a:t>OPTIMIZE</a:t>
            </a:r>
            <a:r>
              <a:rPr lang="fr-FR" sz="1400" dirty="0" smtClean="0"/>
              <a:t> dans </a:t>
            </a:r>
            <a:r>
              <a:rPr lang="fr-FR" sz="1400" dirty="0" smtClean="0">
                <a:solidFill>
                  <a:schemeClr val="accent6"/>
                </a:solidFill>
              </a:rPr>
              <a:t>MASTER DARK</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96" y="207907"/>
            <a:ext cx="4669404" cy="6476302"/>
          </a:xfrm>
          <a:prstGeom prst="rect">
            <a:avLst/>
          </a:prstGeom>
        </p:spPr>
      </p:pic>
      <p:sp>
        <p:nvSpPr>
          <p:cNvPr id="7" name="Flèche droite à entaille 6"/>
          <p:cNvSpPr/>
          <p:nvPr/>
        </p:nvSpPr>
        <p:spPr>
          <a:xfrm>
            <a:off x="556009" y="4813300"/>
            <a:ext cx="1098739" cy="156073"/>
          </a:xfrm>
          <a:prstGeom prst="notched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74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6841496" y="1309915"/>
            <a:ext cx="5350504" cy="2031325"/>
          </a:xfrm>
          <a:prstGeom prst="rect">
            <a:avLst/>
          </a:prstGeom>
          <a:noFill/>
        </p:spPr>
        <p:txBody>
          <a:bodyPr wrap="none" rtlCol="0">
            <a:spAutoFit/>
          </a:bodyPr>
          <a:lstStyle/>
          <a:p>
            <a:r>
              <a:rPr lang="fr-FR" sz="1400" b="1" dirty="0" err="1" smtClean="0">
                <a:solidFill>
                  <a:schemeClr val="accent6"/>
                </a:solidFill>
              </a:rPr>
              <a:t>Dématricer</a:t>
            </a:r>
            <a:r>
              <a:rPr lang="fr-FR" sz="1400" b="1" dirty="0" smtClean="0">
                <a:solidFill>
                  <a:schemeClr val="accent6"/>
                </a:solidFill>
              </a:rPr>
              <a:t> les images DSLR (valable pour images APN et CCD couleur)</a:t>
            </a:r>
          </a:p>
          <a:p>
            <a:r>
              <a:rPr lang="fr-FR" sz="1400" dirty="0" smtClean="0"/>
              <a:t>Nous Avons Maintenant des images Calibrées mais </a:t>
            </a:r>
          </a:p>
          <a:p>
            <a:r>
              <a:rPr lang="fr-FR" sz="1400" dirty="0" smtClean="0"/>
              <a:t>pas encore utilisable.</a:t>
            </a:r>
          </a:p>
          <a:p>
            <a:r>
              <a:rPr lang="fr-FR" sz="1400" dirty="0" smtClean="0"/>
              <a:t>Les Images RAW des APN ont besoin d’être </a:t>
            </a:r>
            <a:r>
              <a:rPr lang="fr-FR" sz="1400" dirty="0" err="1" smtClean="0"/>
              <a:t>dématricer</a:t>
            </a:r>
            <a:r>
              <a:rPr lang="fr-FR" sz="1400" dirty="0" smtClean="0"/>
              <a:t>,</a:t>
            </a:r>
          </a:p>
          <a:p>
            <a:r>
              <a:rPr lang="fr-FR" sz="1400" dirty="0" smtClean="0"/>
              <a:t>Pour cela un script est disponible </a:t>
            </a:r>
            <a:r>
              <a:rPr lang="fr-FR" sz="1400" dirty="0" smtClean="0">
                <a:solidFill>
                  <a:schemeClr val="accent6"/>
                </a:solidFill>
              </a:rPr>
              <a:t>BATCH DEBAYER</a:t>
            </a:r>
          </a:p>
          <a:p>
            <a:endParaRPr lang="fr-FR" sz="1400" dirty="0" smtClean="0">
              <a:solidFill>
                <a:srgbClr val="FF0000"/>
              </a:solidFill>
            </a:endParaRPr>
          </a:p>
          <a:p>
            <a:r>
              <a:rPr lang="fr-FR" sz="1400" dirty="0">
                <a:solidFill>
                  <a:schemeClr val="accent6"/>
                </a:solidFill>
              </a:rPr>
              <a:t>Paramètre de base:</a:t>
            </a:r>
          </a:p>
          <a:p>
            <a:pPr marL="285750" indent="-285750">
              <a:buFontTx/>
              <a:buChar char="-"/>
            </a:pPr>
            <a:r>
              <a:rPr lang="fr-FR" sz="1400" dirty="0" err="1" smtClean="0"/>
              <a:t>Debayer</a:t>
            </a:r>
            <a:r>
              <a:rPr lang="fr-FR" sz="1400" dirty="0" smtClean="0"/>
              <a:t> Method: </a:t>
            </a:r>
            <a:r>
              <a:rPr lang="fr-FR" sz="1400" dirty="0" smtClean="0">
                <a:solidFill>
                  <a:schemeClr val="accent6"/>
                </a:solidFill>
              </a:rPr>
              <a:t>VNG</a:t>
            </a:r>
          </a:p>
          <a:p>
            <a:pPr marL="285750" indent="-285750">
              <a:buFontTx/>
              <a:buChar char="-"/>
            </a:pPr>
            <a:r>
              <a:rPr lang="fr-FR" sz="1400" dirty="0" smtClean="0"/>
              <a:t>Bayer / </a:t>
            </a:r>
            <a:r>
              <a:rPr lang="fr-FR" sz="1400" dirty="0" err="1" smtClean="0"/>
              <a:t>Mosaic</a:t>
            </a:r>
            <a:r>
              <a:rPr lang="fr-FR" sz="1400" dirty="0" smtClean="0"/>
              <a:t> Pattern: </a:t>
            </a:r>
            <a:r>
              <a:rPr lang="fr-FR" sz="1400" dirty="0" smtClean="0">
                <a:solidFill>
                  <a:schemeClr val="accent6"/>
                </a:solidFill>
              </a:rPr>
              <a:t>RGGB (Matrice APN)</a:t>
            </a:r>
            <a:endParaRPr lang="fr-FR" sz="1400" dirty="0" smtClean="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57" y="207907"/>
            <a:ext cx="6114286" cy="6266667"/>
          </a:xfrm>
          <a:prstGeom prst="rect">
            <a:avLst/>
          </a:prstGeom>
        </p:spPr>
      </p:pic>
      <p:sp>
        <p:nvSpPr>
          <p:cNvPr id="8" name="ZoneTexte 7"/>
          <p:cNvSpPr txBox="1"/>
          <p:nvPr/>
        </p:nvSpPr>
        <p:spPr>
          <a:xfrm>
            <a:off x="1905000" y="2703224"/>
            <a:ext cx="27940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dirty="0" smtClean="0"/>
              <a:t>Insérez vos images calibrées</a:t>
            </a:r>
            <a:endParaRPr lang="fr-FR" dirty="0"/>
          </a:p>
        </p:txBody>
      </p:sp>
      <p:sp>
        <p:nvSpPr>
          <p:cNvPr id="9" name="ZoneTexte 8"/>
          <p:cNvSpPr txBox="1"/>
          <p:nvPr/>
        </p:nvSpPr>
        <p:spPr>
          <a:xfrm>
            <a:off x="1600199" y="5147741"/>
            <a:ext cx="4771643"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1400" dirty="0" smtClean="0"/>
              <a:t>Sélectionnez le répertoire de sortie de vos nouvelles images</a:t>
            </a:r>
            <a:endParaRPr lang="fr-FR" sz="1400" dirty="0"/>
          </a:p>
        </p:txBody>
      </p:sp>
    </p:spTree>
    <p:extLst>
      <p:ext uri="{BB962C8B-B14F-4D97-AF65-F5344CB8AC3E}">
        <p14:creationId xmlns:p14="http://schemas.microsoft.com/office/powerpoint/2010/main" val="119333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7760170" y="1279673"/>
            <a:ext cx="4584075" cy="1815882"/>
          </a:xfrm>
          <a:prstGeom prst="rect">
            <a:avLst/>
          </a:prstGeom>
          <a:noFill/>
        </p:spPr>
        <p:txBody>
          <a:bodyPr wrap="none" rtlCol="0">
            <a:spAutoFit/>
          </a:bodyPr>
          <a:lstStyle/>
          <a:p>
            <a:r>
              <a:rPr lang="fr-FR" sz="1400" b="1" dirty="0" smtClean="0">
                <a:solidFill>
                  <a:schemeClr val="accent6"/>
                </a:solidFill>
              </a:rPr>
              <a:t>Correction </a:t>
            </a:r>
            <a:r>
              <a:rPr lang="fr-FR" sz="1400" b="1" dirty="0" err="1" smtClean="0">
                <a:solidFill>
                  <a:schemeClr val="accent6"/>
                </a:solidFill>
              </a:rPr>
              <a:t>Cosmétic</a:t>
            </a:r>
            <a:endParaRPr lang="fr-FR" sz="1400" b="1" dirty="0" smtClean="0">
              <a:solidFill>
                <a:schemeClr val="accent6"/>
              </a:solidFill>
            </a:endParaRPr>
          </a:p>
          <a:p>
            <a:r>
              <a:rPr lang="fr-FR" sz="1400" dirty="0" smtClean="0"/>
              <a:t>La Calibration ne fait hélas pas tout, il peut encore y avoir </a:t>
            </a:r>
          </a:p>
          <a:p>
            <a:r>
              <a:rPr lang="fr-FR" sz="1400" dirty="0" smtClean="0"/>
              <a:t>des pixels chauds et froids.</a:t>
            </a:r>
          </a:p>
          <a:p>
            <a:r>
              <a:rPr lang="fr-FR" sz="1400" dirty="0" smtClean="0"/>
              <a:t>Une méthode consiste a inspecter une brute et déterminer </a:t>
            </a:r>
          </a:p>
          <a:p>
            <a:r>
              <a:rPr lang="fr-FR" sz="1400" dirty="0" smtClean="0"/>
              <a:t>Une correction Manuel à appliquer aux brutes, La </a:t>
            </a:r>
            <a:br>
              <a:rPr lang="fr-FR" sz="1400" dirty="0" smtClean="0"/>
            </a:br>
            <a:r>
              <a:rPr lang="fr-FR" sz="1400" dirty="0" smtClean="0"/>
              <a:t>CORRECTION COSMETIC.</a:t>
            </a:r>
          </a:p>
          <a:p>
            <a:r>
              <a:rPr lang="fr-FR" sz="1400" dirty="0" smtClean="0"/>
              <a:t>Sélectionnez un répertoire de destination pour la </a:t>
            </a:r>
          </a:p>
          <a:p>
            <a:r>
              <a:rPr lang="fr-FR" sz="1400" dirty="0" smtClean="0"/>
              <a:t>Sauvegarde des images corrigées.</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912" y="266700"/>
            <a:ext cx="4124277" cy="63246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366" y="4038600"/>
            <a:ext cx="2209762" cy="2350987"/>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0015" y="4038600"/>
            <a:ext cx="2205113" cy="2346042"/>
          </a:xfrm>
          <a:prstGeom prst="rect">
            <a:avLst/>
          </a:prstGeom>
        </p:spPr>
      </p:pic>
      <p:sp>
        <p:nvSpPr>
          <p:cNvPr id="11" name="ZoneTexte 10"/>
          <p:cNvSpPr txBox="1"/>
          <p:nvPr/>
        </p:nvSpPr>
        <p:spPr>
          <a:xfrm>
            <a:off x="10645089" y="3669268"/>
            <a:ext cx="721864" cy="369332"/>
          </a:xfrm>
          <a:prstGeom prst="rect">
            <a:avLst/>
          </a:prstGeom>
          <a:noFill/>
        </p:spPr>
        <p:txBody>
          <a:bodyPr wrap="none" rtlCol="0">
            <a:spAutoFit/>
          </a:bodyPr>
          <a:lstStyle/>
          <a:p>
            <a:r>
              <a:rPr lang="fr-FR" dirty="0" smtClean="0"/>
              <a:t>Après</a:t>
            </a:r>
            <a:endParaRPr lang="fr-FR" dirty="0"/>
          </a:p>
        </p:txBody>
      </p:sp>
      <p:sp>
        <p:nvSpPr>
          <p:cNvPr id="12" name="ZoneTexte 11"/>
          <p:cNvSpPr txBox="1"/>
          <p:nvPr/>
        </p:nvSpPr>
        <p:spPr>
          <a:xfrm>
            <a:off x="8200924" y="3669268"/>
            <a:ext cx="721480" cy="369332"/>
          </a:xfrm>
          <a:prstGeom prst="rect">
            <a:avLst/>
          </a:prstGeom>
          <a:noFill/>
        </p:spPr>
        <p:txBody>
          <a:bodyPr wrap="none" rtlCol="0">
            <a:spAutoFit/>
          </a:bodyPr>
          <a:lstStyle/>
          <a:p>
            <a:r>
              <a:rPr lang="fr-FR" dirty="0" smtClean="0"/>
              <a:t>Avant</a:t>
            </a:r>
            <a:endParaRPr lang="fr-FR" dirty="0"/>
          </a:p>
        </p:txBody>
      </p:sp>
      <p:sp>
        <p:nvSpPr>
          <p:cNvPr id="2" name="Ellipse 1"/>
          <p:cNvSpPr/>
          <p:nvPr/>
        </p:nvSpPr>
        <p:spPr>
          <a:xfrm>
            <a:off x="3166686" y="5080000"/>
            <a:ext cx="1786314" cy="8763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3166686" y="1279673"/>
            <a:ext cx="1303714" cy="47292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514934" y="1343113"/>
            <a:ext cx="2644506"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1400" dirty="0" smtClean="0"/>
              <a:t>Sélection du </a:t>
            </a:r>
            <a:r>
              <a:rPr lang="fr-FR" sz="1400" dirty="0" err="1" smtClean="0"/>
              <a:t>Dark</a:t>
            </a:r>
            <a:r>
              <a:rPr lang="fr-FR" sz="1400" dirty="0" smtClean="0"/>
              <a:t> correspondant</a:t>
            </a:r>
            <a:endParaRPr lang="fr-FR" sz="1400" dirty="0"/>
          </a:p>
        </p:txBody>
      </p:sp>
    </p:spTree>
    <p:extLst>
      <p:ext uri="{BB962C8B-B14F-4D97-AF65-F5344CB8AC3E}">
        <p14:creationId xmlns:p14="http://schemas.microsoft.com/office/powerpoint/2010/main" val="340987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7679819" y="1279673"/>
            <a:ext cx="4512181" cy="2677656"/>
          </a:xfrm>
          <a:prstGeom prst="rect">
            <a:avLst/>
          </a:prstGeom>
          <a:noFill/>
        </p:spPr>
        <p:txBody>
          <a:bodyPr wrap="square" rtlCol="0">
            <a:spAutoFit/>
          </a:bodyPr>
          <a:lstStyle/>
          <a:p>
            <a:r>
              <a:rPr lang="fr-FR" sz="1400" b="1" dirty="0" smtClean="0">
                <a:solidFill>
                  <a:schemeClr val="accent6"/>
                </a:solidFill>
              </a:rPr>
              <a:t>Star Alignement</a:t>
            </a:r>
          </a:p>
          <a:p>
            <a:r>
              <a:rPr lang="fr-FR" sz="1400" dirty="0" smtClean="0"/>
              <a:t>Nos BUTES Calibrées sont maintenant prêtes à être alignées pour L’intégration.</a:t>
            </a:r>
          </a:p>
          <a:p>
            <a:r>
              <a:rPr lang="fr-FR" sz="1400" dirty="0" smtClean="0"/>
              <a:t>Après avoir inspecté vos images et sélectionné la meilleur</a:t>
            </a:r>
          </a:p>
          <a:p>
            <a:r>
              <a:rPr lang="fr-FR" sz="1400" dirty="0" smtClean="0"/>
              <a:t>d’entre  elle comme référence, ouvrez toutes vos brutes</a:t>
            </a:r>
          </a:p>
          <a:p>
            <a:r>
              <a:rPr lang="fr-FR" sz="1400" dirty="0" smtClean="0"/>
              <a:t>corrigées.</a:t>
            </a:r>
          </a:p>
          <a:p>
            <a:r>
              <a:rPr lang="fr-FR" sz="1400" dirty="0" smtClean="0"/>
              <a:t>Sélectionnez un répertoire de destination et appliquer en global.</a:t>
            </a:r>
          </a:p>
          <a:p>
            <a:endParaRPr lang="fr-FR" sz="1400" dirty="0"/>
          </a:p>
          <a:p>
            <a:r>
              <a:rPr lang="fr-FR" sz="1400" dirty="0" smtClean="0"/>
              <a:t>Les images seront alignées et sauvegardées dans le répertoire sélectionné.</a:t>
            </a:r>
          </a:p>
          <a:p>
            <a:endParaRPr lang="fr-FR" sz="1400" b="1" dirty="0" smtClean="0"/>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636" y="250542"/>
            <a:ext cx="4561029" cy="6134100"/>
          </a:xfrm>
          <a:prstGeom prst="rect">
            <a:avLst/>
          </a:prstGeom>
        </p:spPr>
      </p:pic>
    </p:spTree>
    <p:extLst>
      <p:ext uri="{BB962C8B-B14F-4D97-AF65-F5344CB8AC3E}">
        <p14:creationId xmlns:p14="http://schemas.microsoft.com/office/powerpoint/2010/main" val="42136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5" y="182437"/>
            <a:ext cx="4034514" cy="661483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198" y="1073806"/>
            <a:ext cx="3842943" cy="4062539"/>
          </a:xfrm>
          <a:prstGeom prst="rect">
            <a:avLst/>
          </a:prstGeom>
        </p:spPr>
      </p:pic>
      <p:sp>
        <p:nvSpPr>
          <p:cNvPr id="14" name="ZoneTexte 13"/>
          <p:cNvSpPr txBox="1"/>
          <p:nvPr/>
        </p:nvSpPr>
        <p:spPr>
          <a:xfrm>
            <a:off x="8159840" y="1073806"/>
            <a:ext cx="3892526" cy="5693866"/>
          </a:xfrm>
          <a:prstGeom prst="rect">
            <a:avLst/>
          </a:prstGeom>
          <a:noFill/>
        </p:spPr>
        <p:txBody>
          <a:bodyPr wrap="square" rtlCol="0">
            <a:spAutoFit/>
          </a:bodyPr>
          <a:lstStyle/>
          <a:p>
            <a:r>
              <a:rPr lang="fr-FR" sz="1400" dirty="0" smtClean="0">
                <a:solidFill>
                  <a:schemeClr val="accent6"/>
                </a:solidFill>
              </a:rPr>
              <a:t>Intégration Master LIGHT</a:t>
            </a:r>
          </a:p>
          <a:p>
            <a:r>
              <a:rPr lang="fr-FR" sz="1400" dirty="0" smtClean="0"/>
              <a:t>Sélectionnez </a:t>
            </a:r>
            <a:r>
              <a:rPr lang="fr-FR" sz="1400" dirty="0"/>
              <a:t>t</a:t>
            </a:r>
            <a:r>
              <a:rPr lang="fr-FR" sz="1400" dirty="0" smtClean="0"/>
              <a:t>out vos LIGHTS et choisissez le mode</a:t>
            </a:r>
          </a:p>
          <a:p>
            <a:r>
              <a:rPr lang="fr-FR" sz="1400" dirty="0"/>
              <a:t>d</a:t>
            </a:r>
            <a:r>
              <a:rPr lang="fr-FR" sz="1400" dirty="0" smtClean="0"/>
              <a:t>e Rejection correspondant au nombre d’images réalisées.</a:t>
            </a:r>
          </a:p>
          <a:p>
            <a:endParaRPr lang="fr-FR" sz="1400" dirty="0" smtClean="0"/>
          </a:p>
          <a:p>
            <a:r>
              <a:rPr lang="fr-FR" sz="1400" dirty="0"/>
              <a:t>3 à 5: PERCENTILE CLIPPING</a:t>
            </a:r>
          </a:p>
          <a:p>
            <a:r>
              <a:rPr lang="fr-FR" sz="1400" dirty="0"/>
              <a:t>5 à 8: AVERAGED SIGMA CLIPPNG</a:t>
            </a:r>
          </a:p>
          <a:p>
            <a:r>
              <a:rPr lang="fr-FR" sz="1400" dirty="0"/>
              <a:t>8 à 20: WINSORIZED SIGMA CLIPPING</a:t>
            </a:r>
          </a:p>
          <a:p>
            <a:r>
              <a:rPr lang="fr-FR" sz="1400" dirty="0" smtClean="0"/>
              <a:t>+20: </a:t>
            </a:r>
            <a:r>
              <a:rPr lang="fr-FR" sz="1400" dirty="0" err="1" smtClean="0"/>
              <a:t>Linear</a:t>
            </a:r>
            <a:r>
              <a:rPr lang="fr-FR" sz="1400" dirty="0" smtClean="0"/>
              <a:t> Fit </a:t>
            </a:r>
            <a:r>
              <a:rPr lang="fr-FR" sz="1400" dirty="0" err="1" smtClean="0"/>
              <a:t>Clipping</a:t>
            </a:r>
            <a:endParaRPr lang="fr-FR" sz="1400" dirty="0" smtClean="0"/>
          </a:p>
          <a:p>
            <a:endParaRPr lang="fr-FR" sz="1400" dirty="0"/>
          </a:p>
          <a:p>
            <a:r>
              <a:rPr lang="fr-FR" sz="1400" dirty="0" smtClean="0">
                <a:solidFill>
                  <a:schemeClr val="accent6"/>
                </a:solidFill>
              </a:rPr>
              <a:t>Paramètre de base:</a:t>
            </a:r>
          </a:p>
          <a:p>
            <a:endParaRPr lang="fr-FR" sz="1400" dirty="0"/>
          </a:p>
          <a:p>
            <a:pPr marL="285750" indent="-285750">
              <a:buFontTx/>
              <a:buChar char="-"/>
            </a:pPr>
            <a:r>
              <a:rPr lang="fr-FR" sz="1400" dirty="0" err="1" smtClean="0"/>
              <a:t>Normalization</a:t>
            </a:r>
            <a:r>
              <a:rPr lang="fr-FR" sz="1400" dirty="0" smtClean="0"/>
              <a:t>: </a:t>
            </a:r>
            <a:r>
              <a:rPr lang="fr-FR" sz="1400" dirty="0" smtClean="0">
                <a:solidFill>
                  <a:schemeClr val="accent6"/>
                </a:solidFill>
              </a:rPr>
              <a:t>Additive </a:t>
            </a:r>
            <a:r>
              <a:rPr lang="fr-FR" sz="1400" dirty="0" err="1" smtClean="0">
                <a:solidFill>
                  <a:schemeClr val="accent6"/>
                </a:solidFill>
              </a:rPr>
              <a:t>with</a:t>
            </a:r>
            <a:r>
              <a:rPr lang="fr-FR" sz="1400" dirty="0" smtClean="0">
                <a:solidFill>
                  <a:schemeClr val="accent6"/>
                </a:solidFill>
              </a:rPr>
              <a:t> </a:t>
            </a:r>
            <a:r>
              <a:rPr lang="fr-FR" sz="1400" dirty="0" err="1" smtClean="0">
                <a:solidFill>
                  <a:schemeClr val="accent6"/>
                </a:solidFill>
              </a:rPr>
              <a:t>scaling</a:t>
            </a:r>
            <a:endParaRPr lang="fr-FR" sz="1400" dirty="0" smtClean="0">
              <a:solidFill>
                <a:schemeClr val="accent6"/>
              </a:solidFill>
            </a:endParaRPr>
          </a:p>
          <a:p>
            <a:pPr marL="285750" indent="-285750">
              <a:buFontTx/>
              <a:buChar char="-"/>
            </a:pPr>
            <a:r>
              <a:rPr lang="fr-FR" sz="1400" dirty="0" err="1" smtClean="0"/>
              <a:t>Weights</a:t>
            </a:r>
            <a:r>
              <a:rPr lang="fr-FR" sz="1400" dirty="0" smtClean="0"/>
              <a:t>: </a:t>
            </a:r>
            <a:r>
              <a:rPr lang="fr-FR" sz="1400" dirty="0" smtClean="0">
                <a:solidFill>
                  <a:schemeClr val="accent6"/>
                </a:solidFill>
              </a:rPr>
              <a:t>Noise </a:t>
            </a:r>
            <a:r>
              <a:rPr lang="fr-FR" sz="1400" dirty="0" err="1" smtClean="0">
                <a:solidFill>
                  <a:schemeClr val="accent6"/>
                </a:solidFill>
              </a:rPr>
              <a:t>evaluation</a:t>
            </a:r>
            <a:endParaRPr lang="fr-FR" sz="1400" dirty="0" smtClean="0">
              <a:solidFill>
                <a:schemeClr val="accent6"/>
              </a:solidFill>
            </a:endParaRPr>
          </a:p>
          <a:p>
            <a:pPr marL="285750" indent="-285750">
              <a:buFontTx/>
              <a:buChar char="-"/>
            </a:pPr>
            <a:r>
              <a:rPr lang="fr-FR" sz="1400" dirty="0" err="1" smtClean="0"/>
              <a:t>Scale</a:t>
            </a:r>
            <a:r>
              <a:rPr lang="fr-FR" sz="1400" dirty="0" smtClean="0"/>
              <a:t> estimation: </a:t>
            </a:r>
            <a:r>
              <a:rPr lang="fr-FR" sz="1400" dirty="0" err="1" smtClean="0">
                <a:solidFill>
                  <a:schemeClr val="accent6"/>
                </a:solidFill>
              </a:rPr>
              <a:t>it</a:t>
            </a:r>
            <a:r>
              <a:rPr lang="fr-FR" sz="1400" dirty="0">
                <a:solidFill>
                  <a:schemeClr val="accent6"/>
                </a:solidFill>
              </a:rPr>
              <a:t>.</a:t>
            </a:r>
            <a:r>
              <a:rPr lang="fr-FR" sz="1400" dirty="0" smtClean="0">
                <a:solidFill>
                  <a:schemeClr val="accent6"/>
                </a:solidFill>
              </a:rPr>
              <a:t> k-sigma/ bi. </a:t>
            </a:r>
            <a:r>
              <a:rPr lang="fr-FR" sz="1400" dirty="0" err="1" smtClean="0">
                <a:solidFill>
                  <a:schemeClr val="accent6"/>
                </a:solidFill>
              </a:rPr>
              <a:t>midvariance</a:t>
            </a:r>
            <a:endParaRPr lang="fr-FR" sz="1400" dirty="0" smtClean="0">
              <a:solidFill>
                <a:schemeClr val="accent6"/>
              </a:solidFill>
            </a:endParaRPr>
          </a:p>
          <a:p>
            <a:pPr marL="285750" indent="-285750">
              <a:buFontTx/>
              <a:buChar char="-"/>
            </a:pPr>
            <a:r>
              <a:rPr lang="fr-FR" sz="1400" dirty="0" err="1"/>
              <a:t>Normalization</a:t>
            </a:r>
            <a:r>
              <a:rPr lang="fr-FR" sz="1400" dirty="0"/>
              <a:t>: </a:t>
            </a:r>
            <a:r>
              <a:rPr lang="fr-FR" sz="1400" dirty="0" err="1" smtClean="0">
                <a:solidFill>
                  <a:schemeClr val="accent6"/>
                </a:solidFill>
              </a:rPr>
              <a:t>Scale</a:t>
            </a:r>
            <a:r>
              <a:rPr lang="fr-FR" sz="1400" dirty="0" smtClean="0">
                <a:solidFill>
                  <a:schemeClr val="accent6"/>
                </a:solidFill>
              </a:rPr>
              <a:t> + </a:t>
            </a:r>
            <a:r>
              <a:rPr lang="fr-FR" sz="1400" dirty="0" err="1" smtClean="0">
                <a:solidFill>
                  <a:schemeClr val="accent6"/>
                </a:solidFill>
              </a:rPr>
              <a:t>Zero</a:t>
            </a:r>
            <a:r>
              <a:rPr lang="fr-FR" sz="1400" dirty="0" smtClean="0">
                <a:solidFill>
                  <a:schemeClr val="accent6"/>
                </a:solidFill>
              </a:rPr>
              <a:t> offset</a:t>
            </a:r>
            <a:endParaRPr lang="fr-FR" sz="1400" dirty="0">
              <a:solidFill>
                <a:schemeClr val="accent6"/>
              </a:solidFill>
            </a:endParaRPr>
          </a:p>
          <a:p>
            <a:pPr marL="285750" indent="-285750">
              <a:buFontTx/>
              <a:buChar char="-"/>
            </a:pPr>
            <a:r>
              <a:rPr lang="fr-FR" sz="1400" dirty="0" smtClean="0"/>
              <a:t>Sigma: </a:t>
            </a:r>
            <a:r>
              <a:rPr lang="fr-FR" sz="1400" dirty="0" err="1" smtClean="0"/>
              <a:t>low</a:t>
            </a:r>
            <a:r>
              <a:rPr lang="fr-FR" sz="1400" dirty="0" smtClean="0"/>
              <a:t>: </a:t>
            </a:r>
            <a:r>
              <a:rPr lang="fr-FR" sz="1400" dirty="0" smtClean="0">
                <a:solidFill>
                  <a:schemeClr val="accent6"/>
                </a:solidFill>
              </a:rPr>
              <a:t>4,500</a:t>
            </a:r>
          </a:p>
          <a:p>
            <a:pPr marL="285750" indent="-285750">
              <a:buFontTx/>
              <a:buChar char="-"/>
            </a:pPr>
            <a:r>
              <a:rPr lang="fr-FR" sz="1400" dirty="0" smtClean="0"/>
              <a:t>Sigma: High: </a:t>
            </a:r>
            <a:r>
              <a:rPr lang="fr-FR" sz="1400" dirty="0" smtClean="0">
                <a:solidFill>
                  <a:schemeClr val="accent6"/>
                </a:solidFill>
              </a:rPr>
              <a:t>4,500</a:t>
            </a:r>
          </a:p>
          <a:p>
            <a:endParaRPr lang="fr-FR" sz="1400" dirty="0" smtClean="0"/>
          </a:p>
          <a:p>
            <a:r>
              <a:rPr lang="fr-FR" sz="1400" dirty="0" smtClean="0">
                <a:solidFill>
                  <a:schemeClr val="accent6"/>
                </a:solidFill>
              </a:rPr>
              <a:t>Réglez les Sigmas pour une rejection des pixels indésirables optimal (satellites, étoiles filantes </a:t>
            </a:r>
            <a:r>
              <a:rPr lang="fr-FR" sz="1400" dirty="0" err="1" smtClean="0">
                <a:solidFill>
                  <a:schemeClr val="accent6"/>
                </a:solidFill>
              </a:rPr>
              <a:t>etc</a:t>
            </a:r>
            <a:r>
              <a:rPr lang="fr-FR" sz="1400" dirty="0" smtClean="0">
                <a:solidFill>
                  <a:schemeClr val="accent6"/>
                </a:solidFill>
              </a:rPr>
              <a:t>,,,) Mais en gardant un RSB MAX</a:t>
            </a:r>
            <a:endParaRPr lang="fr-FR" sz="1400" dirty="0" smtClean="0"/>
          </a:p>
          <a:p>
            <a:endParaRPr lang="fr-FR" sz="1400" dirty="0" smtClean="0"/>
          </a:p>
          <a:p>
            <a:r>
              <a:rPr lang="fr-FR" sz="1400" dirty="0" smtClean="0"/>
              <a:t>Appliquer en Global et Sauvegarder le MASTER LIGHT en FIT</a:t>
            </a:r>
            <a:endParaRPr lang="fr-FR" sz="1400" dirty="0"/>
          </a:p>
          <a:p>
            <a:endParaRPr lang="fr-FR" sz="1400" dirty="0" smtClean="0"/>
          </a:p>
        </p:txBody>
      </p:sp>
      <p:sp>
        <p:nvSpPr>
          <p:cNvPr id="15" name="Ellipse 14"/>
          <p:cNvSpPr/>
          <p:nvPr/>
        </p:nvSpPr>
        <p:spPr>
          <a:xfrm>
            <a:off x="902314" y="952500"/>
            <a:ext cx="1980586" cy="91439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902314" y="1866899"/>
            <a:ext cx="3000421" cy="47292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4699614" y="3105075"/>
            <a:ext cx="1066186" cy="71747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1044056" y="4024288"/>
            <a:ext cx="1838844" cy="71747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127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7" name="ZoneTexte 6"/>
          <p:cNvSpPr txBox="1"/>
          <p:nvPr/>
        </p:nvSpPr>
        <p:spPr>
          <a:xfrm>
            <a:off x="5624187" y="1546971"/>
            <a:ext cx="5616285" cy="4278094"/>
          </a:xfrm>
          <a:prstGeom prst="rect">
            <a:avLst/>
          </a:prstGeom>
          <a:noFill/>
        </p:spPr>
        <p:txBody>
          <a:bodyPr wrap="square" rtlCol="0">
            <a:spAutoFit/>
          </a:bodyPr>
          <a:lstStyle/>
          <a:p>
            <a:pPr marL="800100" lvl="1" indent="-342900">
              <a:buFont typeface="Arial" panose="020B0604020202020204" pitchFamily="34" charset="0"/>
              <a:buChar char="•"/>
            </a:pPr>
            <a:r>
              <a:rPr lang="fr-FR" sz="1600" dirty="0" smtClean="0">
                <a:latin typeface="Arial Rounded MT Bold" panose="020F0704030504030204" pitchFamily="34" charset="0"/>
              </a:rPr>
              <a:t>Traitement de l’image Linéaire</a:t>
            </a:r>
          </a:p>
          <a:p>
            <a:pPr marL="1257300" lvl="2" indent="-342900">
              <a:buFont typeface="+mj-lt"/>
              <a:buAutoNum type="arabicPeriod"/>
            </a:pPr>
            <a:r>
              <a:rPr lang="fr-FR" sz="1600" dirty="0" err="1" smtClean="0">
                <a:latin typeface="Arial Rounded MT Bold" panose="020F0704030504030204" pitchFamily="34" charset="0"/>
              </a:rPr>
              <a:t>Masks</a:t>
            </a:r>
            <a:r>
              <a:rPr lang="fr-FR" sz="1600" dirty="0" smtClean="0">
                <a:latin typeface="Arial Rounded MT Bold" panose="020F0704030504030204" pitchFamily="34" charset="0"/>
              </a:rPr>
              <a:t> et Leurs créations</a:t>
            </a:r>
          </a:p>
          <a:p>
            <a:pPr marL="1257300" lvl="2" indent="-342900">
              <a:buFont typeface="+mj-lt"/>
              <a:buAutoNum type="arabicPeriod"/>
            </a:pPr>
            <a:r>
              <a:rPr lang="fr-FR" sz="1600" dirty="0" smtClean="0">
                <a:latin typeface="Arial Rounded MT Bold" panose="020F0704030504030204" pitchFamily="34" charset="0"/>
              </a:rPr>
              <a:t>Traitement de la Luminance</a:t>
            </a:r>
          </a:p>
          <a:p>
            <a:pPr marL="1714500" lvl="3" indent="-342900">
              <a:buFont typeface="Arial" panose="020B0604020202020204" pitchFamily="34" charset="0"/>
              <a:buChar char="•"/>
            </a:pPr>
            <a:r>
              <a:rPr lang="fr-FR" sz="1600" dirty="0" err="1" smtClean="0">
                <a:latin typeface="Arial Rounded MT Bold" panose="020F0704030504030204" pitchFamily="34" charset="0"/>
              </a:rPr>
              <a:t>Déconvolution</a:t>
            </a:r>
            <a:endParaRPr lang="fr-FR" sz="1600" dirty="0" smtClean="0">
              <a:latin typeface="Arial Rounded MT Bold" panose="020F0704030504030204" pitchFamily="34" charset="0"/>
            </a:endParaRPr>
          </a:p>
          <a:p>
            <a:pPr marL="1714500" lvl="3" indent="-342900">
              <a:buFont typeface="Arial" panose="020B0604020202020204" pitchFamily="34" charset="0"/>
              <a:buChar char="•"/>
            </a:pPr>
            <a:r>
              <a:rPr lang="fr-FR" sz="1600" dirty="0" smtClean="0">
                <a:latin typeface="Arial Rounded MT Bold" panose="020F0704030504030204" pitchFamily="34" charset="0"/>
              </a:rPr>
              <a:t>Réduction du bruit</a:t>
            </a:r>
          </a:p>
          <a:p>
            <a:pPr marL="1714500" lvl="3" indent="-342900">
              <a:buFont typeface="Arial" panose="020B0604020202020204" pitchFamily="34" charset="0"/>
              <a:buChar char="•"/>
            </a:pPr>
            <a:endParaRPr lang="fr-FR" sz="1600" dirty="0" smtClean="0">
              <a:latin typeface="Arial Rounded MT Bold" panose="020F0704030504030204" pitchFamily="34" charset="0"/>
            </a:endParaRPr>
          </a:p>
          <a:p>
            <a:pPr marL="1257300" lvl="2" indent="-342900">
              <a:buFont typeface="+mj-lt"/>
              <a:buAutoNum type="arabicPeriod"/>
            </a:pPr>
            <a:r>
              <a:rPr lang="fr-FR" sz="1600" dirty="0" smtClean="0">
                <a:latin typeface="Arial Rounded MT Bold" panose="020F0704030504030204" pitchFamily="34" charset="0"/>
              </a:rPr>
              <a:t>Traitement de la RVB</a:t>
            </a:r>
          </a:p>
          <a:p>
            <a:pPr marL="1714500" lvl="3" indent="-342900">
              <a:buFont typeface="Arial" panose="020B0604020202020204" pitchFamily="34" charset="0"/>
              <a:buChar char="•"/>
            </a:pPr>
            <a:r>
              <a:rPr lang="fr-FR" sz="1600" dirty="0" smtClean="0">
                <a:latin typeface="Arial Rounded MT Bold" panose="020F0704030504030204" pitchFamily="34" charset="0"/>
              </a:rPr>
              <a:t>Retrait </a:t>
            </a:r>
            <a:r>
              <a:rPr lang="fr-FR" sz="1600" dirty="0">
                <a:latin typeface="Arial Rounded MT Bold" panose="020F0704030504030204" pitchFamily="34" charset="0"/>
              </a:rPr>
              <a:t>des Gradients</a:t>
            </a:r>
          </a:p>
          <a:p>
            <a:pPr marL="1714500" lvl="3" indent="-342900">
              <a:buFont typeface="Arial" panose="020B0604020202020204" pitchFamily="34" charset="0"/>
              <a:buChar char="•"/>
            </a:pPr>
            <a:r>
              <a:rPr lang="fr-FR" sz="1600" dirty="0" smtClean="0">
                <a:latin typeface="Arial Rounded MT Bold" panose="020F0704030504030204" pitchFamily="34" charset="0"/>
              </a:rPr>
              <a:t>Neutralisation du FDC</a:t>
            </a:r>
          </a:p>
          <a:p>
            <a:pPr marL="1714500" lvl="3" indent="-342900">
              <a:buFont typeface="Arial" panose="020B0604020202020204" pitchFamily="34" charset="0"/>
              <a:buChar char="•"/>
            </a:pPr>
            <a:r>
              <a:rPr lang="fr-FR" sz="1600" dirty="0" err="1" smtClean="0">
                <a:latin typeface="Arial Rounded MT Bold" panose="020F0704030504030204" pitchFamily="34" charset="0"/>
              </a:rPr>
              <a:t>Color</a:t>
            </a:r>
            <a:r>
              <a:rPr lang="fr-FR" sz="1600" dirty="0" smtClean="0">
                <a:latin typeface="Arial Rounded MT Bold" panose="020F0704030504030204" pitchFamily="34" charset="0"/>
              </a:rPr>
              <a:t> Calibration</a:t>
            </a:r>
          </a:p>
          <a:p>
            <a:pPr marL="800100" lvl="1" indent="-342900">
              <a:buFont typeface="Arial" panose="020B0604020202020204" pitchFamily="34" charset="0"/>
              <a:buChar char="•"/>
            </a:pPr>
            <a:endParaRPr lang="fr-FR" sz="1600" dirty="0" smtClean="0">
              <a:latin typeface="Arial Rounded MT Bold" panose="020F0704030504030204" pitchFamily="34" charset="0"/>
            </a:endParaRPr>
          </a:p>
          <a:p>
            <a:pPr marL="800100" lvl="1" indent="-342900">
              <a:buFont typeface="Arial" panose="020B0604020202020204" pitchFamily="34" charset="0"/>
              <a:buChar char="•"/>
            </a:pPr>
            <a:r>
              <a:rPr lang="fr-FR" sz="1600" dirty="0" smtClean="0">
                <a:latin typeface="Arial Rounded MT Bold" panose="020F0704030504030204" pitchFamily="34" charset="0"/>
              </a:rPr>
              <a:t>Images Non linéaire</a:t>
            </a:r>
          </a:p>
          <a:p>
            <a:pPr marL="1257300" lvl="2" indent="-342900">
              <a:buFont typeface="+mj-lt"/>
              <a:buAutoNum type="arabicPeriod"/>
            </a:pPr>
            <a:r>
              <a:rPr lang="fr-FR" sz="1600" dirty="0" smtClean="0">
                <a:latin typeface="Arial Rounded MT Bold" panose="020F0704030504030204" pitchFamily="34" charset="0"/>
              </a:rPr>
              <a:t>Passage de linéaire à non linéaire</a:t>
            </a:r>
          </a:p>
          <a:p>
            <a:pPr marL="1257300" lvl="2" indent="-342900">
              <a:buFont typeface="+mj-lt"/>
              <a:buAutoNum type="arabicPeriod"/>
            </a:pPr>
            <a:r>
              <a:rPr lang="fr-FR" sz="1600" dirty="0" smtClean="0">
                <a:latin typeface="Arial Rounded MT Bold" panose="020F0704030504030204" pitchFamily="34" charset="0"/>
              </a:rPr>
              <a:t>Courbe – Niveau – Saturation</a:t>
            </a:r>
          </a:p>
          <a:p>
            <a:pPr marL="1257300" lvl="2" indent="-342900">
              <a:buFont typeface="+mj-lt"/>
              <a:buAutoNum type="arabicPeriod"/>
            </a:pPr>
            <a:r>
              <a:rPr lang="fr-FR" sz="1600" dirty="0" smtClean="0">
                <a:latin typeface="Arial Rounded MT Bold" panose="020F0704030504030204" pitchFamily="34" charset="0"/>
              </a:rPr>
              <a:t>Contraste</a:t>
            </a:r>
          </a:p>
          <a:p>
            <a:pPr marL="800100" lvl="1" indent="-342900">
              <a:buFont typeface="Arial" panose="020B0604020202020204" pitchFamily="34" charset="0"/>
              <a:buChar char="•"/>
            </a:pPr>
            <a:endParaRPr lang="fr-FR" sz="1600" dirty="0" smtClean="0">
              <a:latin typeface="Arial Rounded MT Bold" panose="020F0704030504030204" pitchFamily="34" charset="0"/>
            </a:endParaRPr>
          </a:p>
          <a:p>
            <a:pPr marL="800100" lvl="1" indent="-342900">
              <a:buFont typeface="Arial" panose="020B0604020202020204" pitchFamily="34" charset="0"/>
              <a:buChar char="•"/>
            </a:pPr>
            <a:r>
              <a:rPr lang="fr-FR" sz="1600" dirty="0" smtClean="0">
                <a:latin typeface="Arial Rounded MT Bold" panose="020F0704030504030204" pitchFamily="34" charset="0"/>
              </a:rPr>
              <a:t>Les scripts et autres fonctions intéressantes</a:t>
            </a:r>
          </a:p>
        </p:txBody>
      </p:sp>
    </p:spTree>
    <p:extLst>
      <p:ext uri="{BB962C8B-B14F-4D97-AF65-F5344CB8AC3E}">
        <p14:creationId xmlns:p14="http://schemas.microsoft.com/office/powerpoint/2010/main" val="340328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7607195" y="1353206"/>
            <a:ext cx="2921184" cy="2923877"/>
          </a:xfrm>
          <a:prstGeom prst="rect">
            <a:avLst/>
          </a:prstGeom>
          <a:noFill/>
        </p:spPr>
        <p:txBody>
          <a:bodyPr wrap="none" rtlCol="0">
            <a:spAutoFit/>
          </a:bodyPr>
          <a:lstStyle/>
          <a:p>
            <a:r>
              <a:rPr lang="fr-FR" sz="1600" b="1" dirty="0" smtClean="0">
                <a:solidFill>
                  <a:schemeClr val="accent6"/>
                </a:solidFill>
              </a:rPr>
              <a:t>Le Traitement des images</a:t>
            </a:r>
          </a:p>
          <a:p>
            <a:pPr marL="285750" indent="-285750">
              <a:buFont typeface="Arial" panose="020B0604020202020204" pitchFamily="34" charset="0"/>
              <a:buChar char="•"/>
            </a:pPr>
            <a:r>
              <a:rPr lang="fr-FR" sz="1400" b="1" dirty="0" smtClean="0"/>
              <a:t>Images Linéaire</a:t>
            </a:r>
          </a:p>
          <a:p>
            <a:pPr marL="742950" lvl="1" indent="-285750">
              <a:buFont typeface="Arial" panose="020B0604020202020204" pitchFamily="34" charset="0"/>
              <a:buChar char="•"/>
            </a:pPr>
            <a:r>
              <a:rPr lang="fr-FR" sz="1400" b="1" dirty="0" err="1" smtClean="0"/>
              <a:t>Déconvolution</a:t>
            </a:r>
            <a:endParaRPr lang="fr-FR" sz="1400" b="1" dirty="0" smtClean="0"/>
          </a:p>
          <a:p>
            <a:pPr marL="742950" lvl="1" indent="-285750">
              <a:buFont typeface="Arial" panose="020B0604020202020204" pitchFamily="34" charset="0"/>
              <a:buChar char="•"/>
            </a:pPr>
            <a:r>
              <a:rPr lang="fr-FR" sz="1400" b="1" dirty="0" smtClean="0"/>
              <a:t>Réduction du Bruit</a:t>
            </a:r>
          </a:p>
          <a:p>
            <a:pPr marL="742950" lvl="1" indent="-285750">
              <a:buFont typeface="Arial" panose="020B0604020202020204" pitchFamily="34" charset="0"/>
              <a:buChar char="•"/>
            </a:pPr>
            <a:r>
              <a:rPr lang="fr-FR" sz="1400" b="1" dirty="0" smtClean="0"/>
              <a:t>Background Extraction</a:t>
            </a:r>
          </a:p>
          <a:p>
            <a:pPr marL="742950" lvl="1" indent="-285750">
              <a:buFont typeface="Arial" panose="020B0604020202020204" pitchFamily="34" charset="0"/>
              <a:buChar char="•"/>
            </a:pPr>
            <a:r>
              <a:rPr lang="fr-FR" sz="1400" b="1" dirty="0" smtClean="0"/>
              <a:t>Background Neutralisation</a:t>
            </a:r>
          </a:p>
          <a:p>
            <a:pPr marL="742950" lvl="1" indent="-285750">
              <a:buFont typeface="Arial" panose="020B0604020202020204" pitchFamily="34" charset="0"/>
              <a:buChar char="•"/>
            </a:pPr>
            <a:r>
              <a:rPr lang="fr-FR" sz="1400" b="1" dirty="0" err="1" smtClean="0"/>
              <a:t>Color</a:t>
            </a:r>
            <a:r>
              <a:rPr lang="fr-FR" sz="1400" b="1" dirty="0" smtClean="0"/>
              <a:t> Calibration</a:t>
            </a:r>
          </a:p>
          <a:p>
            <a:pPr marL="742950" lvl="1" indent="-285750">
              <a:buFont typeface="Arial" panose="020B0604020202020204" pitchFamily="34" charset="0"/>
              <a:buChar char="•"/>
            </a:pPr>
            <a:endParaRPr lang="fr-FR" sz="1400" b="1" dirty="0" smtClean="0"/>
          </a:p>
          <a:p>
            <a:pPr marL="285750" indent="-285750">
              <a:buFont typeface="Arial" panose="020B0604020202020204" pitchFamily="34" charset="0"/>
              <a:buChar char="•"/>
            </a:pPr>
            <a:r>
              <a:rPr lang="fr-FR" sz="1400" b="1" dirty="0" smtClean="0"/>
              <a:t>Image Non linéaire</a:t>
            </a:r>
          </a:p>
          <a:p>
            <a:pPr marL="742950" lvl="1" indent="-285750">
              <a:buFont typeface="Arial" panose="020B0604020202020204" pitchFamily="34" charset="0"/>
              <a:buChar char="•"/>
            </a:pPr>
            <a:r>
              <a:rPr lang="fr-FR" sz="1400" b="1" dirty="0" smtClean="0"/>
              <a:t>Histogramme </a:t>
            </a:r>
            <a:r>
              <a:rPr lang="fr-FR" sz="1400" b="1" dirty="0" err="1" smtClean="0"/>
              <a:t>Strech</a:t>
            </a:r>
            <a:endParaRPr lang="fr-FR" sz="1400" b="1" dirty="0" smtClean="0"/>
          </a:p>
          <a:p>
            <a:pPr marL="742950" lvl="1" indent="-285750">
              <a:buFont typeface="Arial" panose="020B0604020202020204" pitchFamily="34" charset="0"/>
              <a:buChar char="•"/>
            </a:pPr>
            <a:r>
              <a:rPr lang="fr-FR" sz="1400" b="1" dirty="0" smtClean="0"/>
              <a:t>SCNR</a:t>
            </a:r>
          </a:p>
          <a:p>
            <a:pPr marL="742950" lvl="1" indent="-285750">
              <a:buFont typeface="Arial" panose="020B0604020202020204" pitchFamily="34" charset="0"/>
              <a:buChar char="•"/>
            </a:pPr>
            <a:r>
              <a:rPr lang="fr-FR" sz="1400" b="1" dirty="0" smtClean="0"/>
              <a:t>HDR </a:t>
            </a:r>
            <a:r>
              <a:rPr lang="fr-FR" sz="1400" b="1" dirty="0" err="1" smtClean="0"/>
              <a:t>MultiscaleTransform</a:t>
            </a:r>
            <a:endParaRPr lang="fr-FR" sz="1400" b="1" dirty="0" smtClean="0"/>
          </a:p>
          <a:p>
            <a:pPr marL="742950" lvl="1" indent="-285750">
              <a:buFont typeface="Arial" panose="020B0604020202020204" pitchFamily="34" charset="0"/>
              <a:buChar char="•"/>
            </a:pPr>
            <a:r>
              <a:rPr lang="fr-FR" sz="1400" b="1" dirty="0" err="1" smtClean="0"/>
              <a:t>Curve</a:t>
            </a:r>
            <a:r>
              <a:rPr lang="fr-FR" sz="1400" b="1" smtClean="0"/>
              <a:t>/saturation</a:t>
            </a:r>
            <a:endParaRPr lang="fr-FR" sz="1400" b="1" dirty="0" smtClean="0"/>
          </a:p>
        </p:txBody>
      </p:sp>
      <p:sp>
        <p:nvSpPr>
          <p:cNvPr id="3" name="Flèche gauche 2"/>
          <p:cNvSpPr/>
          <p:nvPr/>
        </p:nvSpPr>
        <p:spPr>
          <a:xfrm>
            <a:off x="6172200" y="1879600"/>
            <a:ext cx="1857746" cy="254000"/>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824824" y="1683434"/>
            <a:ext cx="2026709" cy="1077218"/>
          </a:xfrm>
          <a:prstGeom prst="rect">
            <a:avLst/>
          </a:prstGeom>
          <a:noFill/>
        </p:spPr>
        <p:txBody>
          <a:bodyPr wrap="none" rtlCol="0">
            <a:spAutoFit/>
          </a:bodyPr>
          <a:lstStyle/>
          <a:p>
            <a:r>
              <a:rPr lang="fr-FR" sz="1600" dirty="0" smtClean="0"/>
              <a:t>Création des Masques</a:t>
            </a:r>
          </a:p>
          <a:p>
            <a:r>
              <a:rPr lang="fr-FR" sz="1600" dirty="0" smtClean="0"/>
              <a:t>Et leurs utilisations</a:t>
            </a:r>
          </a:p>
          <a:p>
            <a:pPr marL="285750" indent="-285750">
              <a:buFont typeface="Arial" panose="020B0604020202020204" pitchFamily="34" charset="0"/>
              <a:buChar char="•"/>
            </a:pPr>
            <a:r>
              <a:rPr lang="fr-FR" sz="1600" dirty="0" smtClean="0"/>
              <a:t>Star </a:t>
            </a:r>
            <a:r>
              <a:rPr lang="fr-FR" sz="1600" dirty="0" err="1" smtClean="0"/>
              <a:t>Mask</a:t>
            </a:r>
            <a:endParaRPr lang="fr-FR" sz="1600" dirty="0" smtClean="0"/>
          </a:p>
          <a:p>
            <a:pPr marL="285750" indent="-285750">
              <a:buFont typeface="Arial" panose="020B0604020202020204" pitchFamily="34" charset="0"/>
              <a:buChar char="•"/>
            </a:pPr>
            <a:r>
              <a:rPr lang="fr-FR" sz="1600" dirty="0" smtClean="0"/>
              <a:t>Luminance </a:t>
            </a:r>
            <a:r>
              <a:rPr lang="fr-FR" sz="1600" dirty="0" err="1" smtClean="0"/>
              <a:t>Mask</a:t>
            </a:r>
            <a:endParaRPr lang="fr-FR" sz="1600" dirty="0" smtClean="0"/>
          </a:p>
        </p:txBody>
      </p:sp>
      <p:cxnSp>
        <p:nvCxnSpPr>
          <p:cNvPr id="28" name="Connecteur en angle 27"/>
          <p:cNvCxnSpPr>
            <a:stCxn id="8" idx="2"/>
          </p:cNvCxnSpPr>
          <p:nvPr/>
        </p:nvCxnSpPr>
        <p:spPr>
          <a:xfrm rot="16200000" flipH="1">
            <a:off x="5507513" y="2091318"/>
            <a:ext cx="1430348" cy="2769016"/>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ZoneTexte 1"/>
          <p:cNvSpPr txBox="1"/>
          <p:nvPr/>
        </p:nvSpPr>
        <p:spPr>
          <a:xfrm>
            <a:off x="4897286" y="3852447"/>
            <a:ext cx="2709909" cy="338554"/>
          </a:xfrm>
          <a:prstGeom prst="rect">
            <a:avLst/>
          </a:prstGeom>
          <a:noFill/>
        </p:spPr>
        <p:txBody>
          <a:bodyPr wrap="none" rtlCol="0">
            <a:spAutoFit/>
          </a:bodyPr>
          <a:lstStyle/>
          <a:p>
            <a:r>
              <a:rPr lang="fr-FR" sz="1600" dirty="0" smtClean="0"/>
              <a:t>Utilisable aussi en non linéaire</a:t>
            </a:r>
            <a:endParaRPr lang="fr-FR" sz="1600" dirty="0"/>
          </a:p>
        </p:txBody>
      </p:sp>
    </p:spTree>
    <p:extLst>
      <p:ext uri="{BB962C8B-B14F-4D97-AF65-F5344CB8AC3E}">
        <p14:creationId xmlns:p14="http://schemas.microsoft.com/office/powerpoint/2010/main" val="319966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3048000" y="1353206"/>
            <a:ext cx="8968727" cy="3046988"/>
          </a:xfrm>
          <a:prstGeom prst="rect">
            <a:avLst/>
          </a:prstGeom>
          <a:noFill/>
        </p:spPr>
        <p:txBody>
          <a:bodyPr wrap="square" rtlCol="0">
            <a:spAutoFit/>
          </a:bodyPr>
          <a:lstStyle/>
          <a:p>
            <a:r>
              <a:rPr lang="fr-FR" sz="1600" b="1" dirty="0" smtClean="0">
                <a:solidFill>
                  <a:schemeClr val="accent6"/>
                </a:solidFill>
              </a:rPr>
              <a:t>Les Masques</a:t>
            </a:r>
          </a:p>
          <a:p>
            <a:pPr marL="285750" indent="-285750">
              <a:buFont typeface="Arial" panose="020B0604020202020204" pitchFamily="34" charset="0"/>
              <a:buChar char="•"/>
            </a:pPr>
            <a:r>
              <a:rPr lang="fr-FR" sz="1600" dirty="0" smtClean="0"/>
              <a:t>Masque d’étoiles</a:t>
            </a:r>
          </a:p>
          <a:p>
            <a:pPr marL="800100" lvl="1" indent="-342900">
              <a:buFont typeface="+mj-lt"/>
              <a:buAutoNum type="arabicPeriod"/>
            </a:pPr>
            <a:r>
              <a:rPr lang="fr-FR" sz="1600" dirty="0" err="1" smtClean="0"/>
              <a:t>StarMask</a:t>
            </a:r>
            <a:endParaRPr lang="fr-FR" sz="1600" dirty="0" smtClean="0"/>
          </a:p>
          <a:p>
            <a:pPr marL="800100" lvl="1" indent="-342900">
              <a:buFont typeface="+mj-lt"/>
              <a:buAutoNum type="arabicPeriod"/>
            </a:pPr>
            <a:r>
              <a:rPr lang="fr-FR" sz="1600" dirty="0" err="1" smtClean="0"/>
              <a:t>StarMask</a:t>
            </a:r>
            <a:r>
              <a:rPr lang="fr-FR" sz="1600" dirty="0"/>
              <a:t> </a:t>
            </a:r>
            <a:r>
              <a:rPr lang="fr-FR" sz="1600" dirty="0" smtClean="0"/>
              <a:t>par </a:t>
            </a:r>
            <a:r>
              <a:rPr lang="fr-FR" sz="1600" dirty="0" err="1" smtClean="0"/>
              <a:t>Atrouwavelet</a:t>
            </a:r>
            <a:endParaRPr lang="fr-FR" sz="1600" dirty="0" smtClean="0"/>
          </a:p>
          <a:p>
            <a:pPr marL="800100" lvl="1" indent="-342900">
              <a:buFont typeface="+mj-lt"/>
              <a:buAutoNum type="arabicPeriod"/>
            </a:pPr>
            <a:endParaRPr lang="fr-FR" sz="1600" dirty="0" smtClean="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smtClean="0"/>
              <a:t>Masque Luminance</a:t>
            </a:r>
          </a:p>
          <a:p>
            <a:pPr marL="800100" lvl="1" indent="-342900">
              <a:buFont typeface="+mj-lt"/>
              <a:buAutoNum type="arabicPeriod"/>
            </a:pPr>
            <a:r>
              <a:rPr lang="fr-FR" sz="1600" dirty="0" smtClean="0"/>
              <a:t>Par </a:t>
            </a:r>
            <a:r>
              <a:rPr lang="fr-FR" sz="1600" dirty="0" err="1" smtClean="0"/>
              <a:t>Histogram</a:t>
            </a:r>
            <a:r>
              <a:rPr lang="fr-FR" sz="1600" dirty="0" smtClean="0"/>
              <a:t> </a:t>
            </a:r>
            <a:r>
              <a:rPr lang="fr-FR" sz="1600" dirty="0" err="1" smtClean="0"/>
              <a:t>Transform</a:t>
            </a:r>
            <a:endParaRPr lang="fr-FR" sz="1600" dirty="0" smtClean="0"/>
          </a:p>
          <a:p>
            <a:pPr marL="800100" lvl="1" indent="-342900">
              <a:buFont typeface="+mj-lt"/>
              <a:buAutoNum type="arabicPeriod"/>
            </a:pPr>
            <a:r>
              <a:rPr lang="fr-FR" sz="1600" dirty="0" smtClean="0"/>
              <a:t>Par </a:t>
            </a:r>
            <a:r>
              <a:rPr lang="fr-FR" sz="1600" dirty="0" err="1" smtClean="0"/>
              <a:t>RangeSelection</a:t>
            </a:r>
            <a:endParaRPr lang="fr-FR" sz="1600" dirty="0" smtClean="0"/>
          </a:p>
          <a:p>
            <a:pPr marL="800100" lvl="1" indent="-342900">
              <a:buFont typeface="+mj-lt"/>
              <a:buAutoNum type="arabicPeriod"/>
            </a:pPr>
            <a:r>
              <a:rPr lang="fr-FR" sz="1600" dirty="0" smtClean="0"/>
              <a:t>Par ACDNR</a:t>
            </a:r>
          </a:p>
          <a:p>
            <a:pPr marL="800100" lvl="1" indent="-342900">
              <a:buFont typeface="+mj-lt"/>
              <a:buAutoNum type="arabicPeriod"/>
            </a:pPr>
            <a:endParaRPr lang="fr-FR" sz="1600" dirty="0"/>
          </a:p>
          <a:p>
            <a:pPr marL="285750" indent="-285750">
              <a:buFont typeface="Arial" panose="020B0604020202020204" pitchFamily="34" charset="0"/>
              <a:buChar char="•"/>
            </a:pPr>
            <a:r>
              <a:rPr lang="fr-FR" sz="1600" dirty="0" smtClean="0"/>
              <a:t>Introduction à La Fonction </a:t>
            </a:r>
            <a:r>
              <a:rPr lang="fr-FR" sz="1600" dirty="0" err="1" smtClean="0"/>
              <a:t>PixelMath</a:t>
            </a:r>
            <a:endParaRPr lang="fr-FR" sz="1600" dirty="0" smtClean="0"/>
          </a:p>
        </p:txBody>
      </p:sp>
    </p:spTree>
    <p:extLst>
      <p:ext uri="{BB962C8B-B14F-4D97-AF65-F5344CB8AC3E}">
        <p14:creationId xmlns:p14="http://schemas.microsoft.com/office/powerpoint/2010/main" val="190263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7890246" y="1353206"/>
            <a:ext cx="4126481" cy="3539430"/>
          </a:xfrm>
          <a:prstGeom prst="rect">
            <a:avLst/>
          </a:prstGeom>
          <a:noFill/>
        </p:spPr>
        <p:txBody>
          <a:bodyPr wrap="square" rtlCol="0">
            <a:spAutoFit/>
          </a:bodyPr>
          <a:lstStyle/>
          <a:p>
            <a:r>
              <a:rPr lang="fr-FR" sz="1600" b="1" dirty="0" err="1" smtClean="0">
                <a:solidFill>
                  <a:schemeClr val="accent6"/>
                </a:solidFill>
              </a:rPr>
              <a:t>StarMask</a:t>
            </a:r>
            <a:endParaRPr lang="fr-FR" sz="1600" b="1" dirty="0" smtClean="0">
              <a:solidFill>
                <a:schemeClr val="accent6"/>
              </a:solidFill>
            </a:endParaRPr>
          </a:p>
          <a:p>
            <a:r>
              <a:rPr lang="fr-FR" sz="1600" dirty="0" smtClean="0"/>
              <a:t>Avant tout pour avoir un bon </a:t>
            </a:r>
            <a:r>
              <a:rPr lang="fr-FR" sz="1600" dirty="0" err="1" smtClean="0"/>
              <a:t>Mask</a:t>
            </a:r>
            <a:r>
              <a:rPr lang="fr-FR" sz="1600" dirty="0" smtClean="0"/>
              <a:t> d’étoiles avec cette méthode il faudra réaliser plusieurs essai incontournable jusqu’à obtenir un résultat parait.</a:t>
            </a:r>
          </a:p>
          <a:p>
            <a:endParaRPr lang="fr-FR" sz="1600" dirty="0" smtClean="0"/>
          </a:p>
          <a:p>
            <a:r>
              <a:rPr lang="fr-FR" sz="1600" dirty="0" smtClean="0">
                <a:solidFill>
                  <a:schemeClr val="accent6"/>
                </a:solidFill>
              </a:rPr>
              <a:t>Star </a:t>
            </a:r>
            <a:r>
              <a:rPr lang="fr-FR" sz="1600" dirty="0" err="1" smtClean="0">
                <a:solidFill>
                  <a:schemeClr val="accent6"/>
                </a:solidFill>
              </a:rPr>
              <a:t>Mask</a:t>
            </a:r>
            <a:r>
              <a:rPr lang="fr-FR" sz="1600" dirty="0" smtClean="0">
                <a:solidFill>
                  <a:schemeClr val="accent6"/>
                </a:solidFill>
              </a:rPr>
              <a:t> Grosses étoiles</a:t>
            </a:r>
            <a:endParaRPr lang="fr-FR" sz="1600" dirty="0">
              <a:solidFill>
                <a:schemeClr val="accent6"/>
              </a:solidFill>
            </a:endParaRPr>
          </a:p>
          <a:p>
            <a:r>
              <a:rPr lang="fr-FR" sz="1600" dirty="0" smtClean="0"/>
              <a:t>Tout d’abord aller relever dans la fonction </a:t>
            </a:r>
            <a:r>
              <a:rPr lang="fr-FR" sz="1600" dirty="0" err="1" smtClean="0"/>
              <a:t>statistic</a:t>
            </a:r>
            <a:r>
              <a:rPr lang="fr-FR" sz="1600" dirty="0" smtClean="0"/>
              <a:t> le: MEAN</a:t>
            </a:r>
          </a:p>
          <a:p>
            <a:endParaRPr lang="fr-FR" sz="1600" dirty="0"/>
          </a:p>
          <a:p>
            <a:r>
              <a:rPr lang="fr-FR" sz="1600" dirty="0" smtClean="0"/>
              <a:t>Et le Mettre dans Noise </a:t>
            </a:r>
            <a:r>
              <a:rPr lang="fr-FR" sz="1600" dirty="0" err="1" smtClean="0"/>
              <a:t>Threshold</a:t>
            </a:r>
            <a:r>
              <a:rPr lang="fr-FR" sz="1600" dirty="0" smtClean="0"/>
              <a:t> </a:t>
            </a:r>
          </a:p>
          <a:p>
            <a:r>
              <a:rPr lang="fr-FR" sz="1600" dirty="0" smtClean="0"/>
              <a:t>Appliquer sur l’image Linéaire!</a:t>
            </a:r>
          </a:p>
          <a:p>
            <a:r>
              <a:rPr lang="fr-FR" sz="1600" dirty="0" smtClean="0"/>
              <a:t>Appliquer une courbe pour accentuer les étoiles si </a:t>
            </a:r>
            <a:r>
              <a:rPr lang="fr-FR" sz="1600" dirty="0" err="1" smtClean="0"/>
              <a:t>necessaire</a:t>
            </a:r>
            <a:r>
              <a:rPr lang="fr-FR" sz="1600" dirty="0" smtClean="0"/>
              <a: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046" y="250542"/>
            <a:ext cx="3584200" cy="2461349"/>
          </a:xfrm>
          <a:prstGeom prst="rect">
            <a:avLst/>
          </a:prstGeom>
        </p:spPr>
      </p:pic>
      <p:sp>
        <p:nvSpPr>
          <p:cNvPr id="11" name="Ellipse 10"/>
          <p:cNvSpPr/>
          <p:nvPr/>
        </p:nvSpPr>
        <p:spPr>
          <a:xfrm>
            <a:off x="718708" y="3987800"/>
            <a:ext cx="1579992" cy="3175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64" y="226176"/>
            <a:ext cx="3590476" cy="4971429"/>
          </a:xfrm>
          <a:prstGeom prst="rect">
            <a:avLst/>
          </a:prstGeom>
        </p:spPr>
      </p:pic>
      <p:cxnSp>
        <p:nvCxnSpPr>
          <p:cNvPr id="13" name="Connecteur droit avec flèche 12"/>
          <p:cNvCxnSpPr/>
          <p:nvPr/>
        </p:nvCxnSpPr>
        <p:spPr>
          <a:xfrm flipH="1" flipV="1">
            <a:off x="2209800" y="774700"/>
            <a:ext cx="2096246" cy="70651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5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7890246" y="1353206"/>
            <a:ext cx="4126481" cy="4031873"/>
          </a:xfrm>
          <a:prstGeom prst="rect">
            <a:avLst/>
          </a:prstGeom>
          <a:noFill/>
        </p:spPr>
        <p:txBody>
          <a:bodyPr wrap="square" rtlCol="0">
            <a:spAutoFit/>
          </a:bodyPr>
          <a:lstStyle/>
          <a:p>
            <a:r>
              <a:rPr lang="fr-FR" sz="1600" dirty="0" smtClean="0">
                <a:solidFill>
                  <a:schemeClr val="accent6"/>
                </a:solidFill>
              </a:rPr>
              <a:t>Star </a:t>
            </a:r>
            <a:r>
              <a:rPr lang="fr-FR" sz="1600" dirty="0" err="1" smtClean="0">
                <a:solidFill>
                  <a:schemeClr val="accent6"/>
                </a:solidFill>
              </a:rPr>
              <a:t>Mask</a:t>
            </a:r>
            <a:r>
              <a:rPr lang="fr-FR" sz="1600" dirty="0" smtClean="0">
                <a:solidFill>
                  <a:schemeClr val="accent6"/>
                </a:solidFill>
              </a:rPr>
              <a:t> Toutes étoiles</a:t>
            </a:r>
            <a:endParaRPr lang="fr-FR" sz="1600" dirty="0">
              <a:solidFill>
                <a:schemeClr val="accent6"/>
              </a:solidFill>
            </a:endParaRPr>
          </a:p>
          <a:p>
            <a:r>
              <a:rPr lang="fr-FR" sz="1600" dirty="0" smtClean="0"/>
              <a:t>Tout d’abord aller relever dans la fonction </a:t>
            </a:r>
            <a:r>
              <a:rPr lang="fr-FR" sz="1600" dirty="0" err="1" smtClean="0"/>
              <a:t>statistics</a:t>
            </a:r>
            <a:r>
              <a:rPr lang="fr-FR" sz="1600" dirty="0" smtClean="0"/>
              <a:t> le: MEAN</a:t>
            </a:r>
          </a:p>
          <a:p>
            <a:endParaRPr lang="fr-FR" sz="1600" dirty="0"/>
          </a:p>
          <a:p>
            <a:r>
              <a:rPr lang="fr-FR" sz="1600" dirty="0" smtClean="0"/>
              <a:t>Et le Mettre dans Noise </a:t>
            </a:r>
            <a:r>
              <a:rPr lang="fr-FR" sz="1600" dirty="0" err="1" smtClean="0"/>
              <a:t>Threshold</a:t>
            </a:r>
            <a:r>
              <a:rPr lang="fr-FR" sz="1600" dirty="0" smtClean="0"/>
              <a:t> et dans </a:t>
            </a:r>
            <a:r>
              <a:rPr lang="fr-FR" sz="1600" dirty="0" err="1" smtClean="0"/>
              <a:t>Midtones</a:t>
            </a:r>
            <a:r>
              <a:rPr lang="fr-FR" sz="1600" dirty="0" smtClean="0"/>
              <a:t>.</a:t>
            </a:r>
          </a:p>
          <a:p>
            <a:r>
              <a:rPr lang="fr-FR" sz="1600" dirty="0" smtClean="0"/>
              <a:t>Réduire le </a:t>
            </a:r>
            <a:r>
              <a:rPr lang="fr-FR" sz="1600" dirty="0" err="1" smtClean="0"/>
              <a:t>Smoothness</a:t>
            </a:r>
            <a:r>
              <a:rPr lang="fr-FR" sz="1600" dirty="0" smtClean="0"/>
              <a:t> comme nécessaire,</a:t>
            </a:r>
          </a:p>
          <a:p>
            <a:r>
              <a:rPr lang="fr-FR" sz="1600" dirty="0" smtClean="0"/>
              <a:t>Appliquer sur l’image Linéaire!</a:t>
            </a:r>
          </a:p>
          <a:p>
            <a:r>
              <a:rPr lang="fr-FR" sz="1600" dirty="0" smtClean="0"/>
              <a:t>Appliquer une courbe pour accentuer les étoiles si nécessaire.</a:t>
            </a:r>
          </a:p>
          <a:p>
            <a:endParaRPr lang="fr-FR" sz="1600" dirty="0"/>
          </a:p>
          <a:p>
            <a:r>
              <a:rPr lang="fr-FR" sz="1600" dirty="0"/>
              <a:t>Attention vous allez obtenir une image avec vraiment toutes les étoiles. </a:t>
            </a:r>
            <a:r>
              <a:rPr lang="fr-FR" sz="1600" dirty="0" smtClean="0"/>
              <a:t>Si </a:t>
            </a:r>
            <a:r>
              <a:rPr lang="fr-FR" sz="1600" dirty="0"/>
              <a:t>vous considérez que vous en avez vraiment trop, jouer sur le </a:t>
            </a:r>
            <a:r>
              <a:rPr lang="fr-FR" sz="1600" dirty="0" err="1"/>
              <a:t>Midtones</a:t>
            </a:r>
            <a:r>
              <a:rPr lang="fr-FR" sz="1600" dirty="0"/>
              <a:t> en l’augmentant</a:t>
            </a:r>
          </a:p>
          <a:p>
            <a:endParaRPr lang="fr-FR" sz="16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046" y="250542"/>
            <a:ext cx="3584200" cy="2461349"/>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64" y="226176"/>
            <a:ext cx="3590476" cy="4971429"/>
          </a:xfrm>
          <a:prstGeom prst="rect">
            <a:avLst/>
          </a:prstGeom>
        </p:spPr>
      </p:pic>
      <p:cxnSp>
        <p:nvCxnSpPr>
          <p:cNvPr id="9" name="Connecteur droit avec flèche 8"/>
          <p:cNvCxnSpPr/>
          <p:nvPr/>
        </p:nvCxnSpPr>
        <p:spPr>
          <a:xfrm flipH="1" flipV="1">
            <a:off x="2209800" y="774700"/>
            <a:ext cx="2096246" cy="70651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571500" y="3907751"/>
            <a:ext cx="1638300" cy="34674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2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1" y="3517900"/>
            <a:ext cx="3794471" cy="30353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710" y="3517900"/>
            <a:ext cx="3794470" cy="30353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258" y="3517900"/>
            <a:ext cx="3794470" cy="3035300"/>
          </a:xfrm>
          <a:prstGeom prst="rect">
            <a:avLst/>
          </a:prstGeom>
        </p:spPr>
      </p:pic>
      <p:sp>
        <p:nvSpPr>
          <p:cNvPr id="10" name="ZoneTexte 9"/>
          <p:cNvSpPr txBox="1"/>
          <p:nvPr/>
        </p:nvSpPr>
        <p:spPr>
          <a:xfrm>
            <a:off x="1314672" y="3035300"/>
            <a:ext cx="1583447" cy="369332"/>
          </a:xfrm>
          <a:prstGeom prst="rect">
            <a:avLst/>
          </a:prstGeom>
          <a:noFill/>
        </p:spPr>
        <p:txBody>
          <a:bodyPr wrap="none" rtlCol="0">
            <a:spAutoFit/>
          </a:bodyPr>
          <a:lstStyle/>
          <a:p>
            <a:r>
              <a:rPr lang="fr-FR" dirty="0" smtClean="0"/>
              <a:t>Grosses Etoiles</a:t>
            </a:r>
            <a:endParaRPr lang="fr-FR" dirty="0"/>
          </a:p>
        </p:txBody>
      </p:sp>
      <p:sp>
        <p:nvSpPr>
          <p:cNvPr id="11" name="ZoneTexte 10"/>
          <p:cNvSpPr txBox="1"/>
          <p:nvPr/>
        </p:nvSpPr>
        <p:spPr>
          <a:xfrm>
            <a:off x="5378160" y="3035300"/>
            <a:ext cx="1469569" cy="369332"/>
          </a:xfrm>
          <a:prstGeom prst="rect">
            <a:avLst/>
          </a:prstGeom>
          <a:noFill/>
        </p:spPr>
        <p:txBody>
          <a:bodyPr wrap="none" rtlCol="0">
            <a:spAutoFit/>
          </a:bodyPr>
          <a:lstStyle/>
          <a:p>
            <a:r>
              <a:rPr lang="fr-FR" dirty="0" smtClean="0"/>
              <a:t>Toutes Etoiles</a:t>
            </a:r>
            <a:endParaRPr lang="fr-FR" dirty="0"/>
          </a:p>
        </p:txBody>
      </p:sp>
      <p:sp>
        <p:nvSpPr>
          <p:cNvPr id="12" name="ZoneTexte 11"/>
          <p:cNvSpPr txBox="1"/>
          <p:nvPr/>
        </p:nvSpPr>
        <p:spPr>
          <a:xfrm>
            <a:off x="8595150" y="3035300"/>
            <a:ext cx="3421578" cy="369332"/>
          </a:xfrm>
          <a:prstGeom prst="rect">
            <a:avLst/>
          </a:prstGeom>
          <a:noFill/>
        </p:spPr>
        <p:txBody>
          <a:bodyPr wrap="none" rtlCol="0">
            <a:spAutoFit/>
          </a:bodyPr>
          <a:lstStyle/>
          <a:p>
            <a:r>
              <a:rPr lang="fr-FR" dirty="0" smtClean="0"/>
              <a:t>Toutes Etoiles </a:t>
            </a:r>
            <a:r>
              <a:rPr lang="fr-FR" dirty="0" err="1" smtClean="0"/>
              <a:t>Midtones</a:t>
            </a:r>
            <a:r>
              <a:rPr lang="fr-FR" dirty="0" smtClean="0"/>
              <a:t> augmenté</a:t>
            </a:r>
            <a:endParaRPr lang="fr-FR" dirty="0"/>
          </a:p>
        </p:txBody>
      </p:sp>
    </p:spTree>
    <p:extLst>
      <p:ext uri="{BB962C8B-B14F-4D97-AF65-F5344CB8AC3E}">
        <p14:creationId xmlns:p14="http://schemas.microsoft.com/office/powerpoint/2010/main" val="31683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7890246" y="1353206"/>
            <a:ext cx="4126481" cy="4278094"/>
          </a:xfrm>
          <a:prstGeom prst="rect">
            <a:avLst/>
          </a:prstGeom>
          <a:noFill/>
        </p:spPr>
        <p:txBody>
          <a:bodyPr wrap="square" rtlCol="0">
            <a:spAutoFit/>
          </a:bodyPr>
          <a:lstStyle/>
          <a:p>
            <a:r>
              <a:rPr lang="fr-FR" sz="1600" b="1" dirty="0" err="1" smtClean="0">
                <a:solidFill>
                  <a:schemeClr val="accent6"/>
                </a:solidFill>
              </a:rPr>
              <a:t>StarMask</a:t>
            </a:r>
            <a:r>
              <a:rPr lang="fr-FR" sz="1600" b="1" dirty="0" smtClean="0">
                <a:solidFill>
                  <a:schemeClr val="accent6"/>
                </a:solidFill>
              </a:rPr>
              <a:t> Par </a:t>
            </a:r>
            <a:r>
              <a:rPr lang="fr-FR" sz="1600" b="1" dirty="0" err="1" smtClean="0">
                <a:solidFill>
                  <a:schemeClr val="accent6"/>
                </a:solidFill>
              </a:rPr>
              <a:t>Atrouwavelet</a:t>
            </a:r>
            <a:endParaRPr lang="fr-FR" sz="1600" b="1" dirty="0" smtClean="0">
              <a:solidFill>
                <a:schemeClr val="accent6"/>
              </a:solidFill>
            </a:endParaRPr>
          </a:p>
          <a:p>
            <a:r>
              <a:rPr lang="fr-FR" sz="1600" dirty="0" smtClean="0"/>
              <a:t>Une technique toute simple permet aussi de réaliser simplement un </a:t>
            </a:r>
            <a:r>
              <a:rPr lang="fr-FR" sz="1600" dirty="0" err="1" smtClean="0"/>
              <a:t>mask</a:t>
            </a:r>
            <a:r>
              <a:rPr lang="fr-FR" sz="1600" dirty="0" smtClean="0"/>
              <a:t> d’étoiles efficace et rapide.</a:t>
            </a:r>
          </a:p>
          <a:p>
            <a:r>
              <a:rPr lang="fr-FR" sz="1600" dirty="0" smtClean="0"/>
              <a:t>Il faut tout d’abord </a:t>
            </a:r>
            <a:r>
              <a:rPr lang="fr-FR" sz="1600" dirty="0" err="1" smtClean="0"/>
              <a:t>strecher</a:t>
            </a:r>
            <a:r>
              <a:rPr lang="fr-FR" sz="1600" dirty="0" smtClean="0"/>
              <a:t> une copie de son image linéaire pour la passer en non linéaire et faire apparaitre les étoiles.</a:t>
            </a:r>
          </a:p>
          <a:p>
            <a:r>
              <a:rPr lang="fr-FR" sz="1600" dirty="0" smtClean="0"/>
              <a:t>Ouvrir ensuite la Fonction </a:t>
            </a:r>
            <a:r>
              <a:rPr lang="fr-FR" sz="1600" dirty="0" err="1" smtClean="0"/>
              <a:t>Atrouwavelet</a:t>
            </a:r>
            <a:r>
              <a:rPr lang="fr-FR" sz="1600" dirty="0" smtClean="0"/>
              <a:t> et supprimer les grosses structure pour supprimer l’objet principale et ne garder que les étoiles, Mais aussi les petite structure qui permettra de supprimer des défaut du FDC, et activer le k-sigma pour réduire le bruit.</a:t>
            </a:r>
          </a:p>
          <a:p>
            <a:r>
              <a:rPr lang="fr-FR" sz="1600" dirty="0" smtClean="0"/>
              <a:t>Booster un peu les structures restantes pour augmenter la luminosité des étoile et appliquer a l’image.</a:t>
            </a:r>
          </a:p>
          <a:p>
            <a:r>
              <a:rPr lang="fr-FR" sz="1600" dirty="0" smtClean="0"/>
              <a:t>Un peu de courbe et de niveau et voilà,</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00" y="250542"/>
            <a:ext cx="3091446" cy="60579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6" y="250542"/>
            <a:ext cx="4552216" cy="3641442"/>
          </a:xfrm>
          <a:prstGeom prst="rect">
            <a:avLst/>
          </a:prstGeom>
        </p:spPr>
      </p:pic>
      <p:cxnSp>
        <p:nvCxnSpPr>
          <p:cNvPr id="8" name="Connecteur droit avec flèche 7"/>
          <p:cNvCxnSpPr/>
          <p:nvPr/>
        </p:nvCxnSpPr>
        <p:spPr>
          <a:xfrm flipH="1" flipV="1">
            <a:off x="3149600" y="3492253"/>
            <a:ext cx="1649200" cy="27053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Flèche vers le bas 8"/>
          <p:cNvSpPr/>
          <p:nvPr/>
        </p:nvSpPr>
        <p:spPr>
          <a:xfrm>
            <a:off x="2260600" y="5448300"/>
            <a:ext cx="381000" cy="121920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978534" y="4844926"/>
            <a:ext cx="945131" cy="369332"/>
          </a:xfrm>
          <a:prstGeom prst="rect">
            <a:avLst/>
          </a:prstGeom>
          <a:noFill/>
        </p:spPr>
        <p:txBody>
          <a:bodyPr wrap="none" rtlCol="0">
            <a:spAutoFit/>
          </a:bodyPr>
          <a:lstStyle/>
          <a:p>
            <a:r>
              <a:rPr lang="fr-FR" dirty="0" smtClean="0"/>
              <a:t>Résultat</a:t>
            </a:r>
            <a:endParaRPr lang="fr-FR" dirty="0"/>
          </a:p>
        </p:txBody>
      </p:sp>
    </p:spTree>
    <p:extLst>
      <p:ext uri="{BB962C8B-B14F-4D97-AF65-F5344CB8AC3E}">
        <p14:creationId xmlns:p14="http://schemas.microsoft.com/office/powerpoint/2010/main" val="179795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860" y="1073806"/>
            <a:ext cx="6775840" cy="5420179"/>
          </a:xfrm>
          <a:prstGeom prst="rect">
            <a:avLst/>
          </a:prstGeom>
        </p:spPr>
      </p:pic>
    </p:spTree>
    <p:extLst>
      <p:ext uri="{BB962C8B-B14F-4D97-AF65-F5344CB8AC3E}">
        <p14:creationId xmlns:p14="http://schemas.microsoft.com/office/powerpoint/2010/main" val="30424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7378700" y="1803400"/>
            <a:ext cx="4638028" cy="2708434"/>
          </a:xfrm>
          <a:prstGeom prst="rect">
            <a:avLst/>
          </a:prstGeom>
          <a:noFill/>
        </p:spPr>
        <p:txBody>
          <a:bodyPr wrap="square" rtlCol="0">
            <a:spAutoFit/>
          </a:bodyPr>
          <a:lstStyle/>
          <a:p>
            <a:r>
              <a:rPr lang="fr-FR" sz="1600" dirty="0" err="1" smtClean="0">
                <a:solidFill>
                  <a:schemeClr val="accent6"/>
                </a:solidFill>
              </a:rPr>
              <a:t>Mask</a:t>
            </a:r>
            <a:r>
              <a:rPr lang="fr-FR" sz="1600" dirty="0" smtClean="0">
                <a:solidFill>
                  <a:schemeClr val="accent6"/>
                </a:solidFill>
              </a:rPr>
              <a:t> de Luminance Par </a:t>
            </a:r>
            <a:r>
              <a:rPr lang="fr-FR" sz="1600" dirty="0" err="1" smtClean="0">
                <a:solidFill>
                  <a:schemeClr val="accent6"/>
                </a:solidFill>
              </a:rPr>
              <a:t>histogram</a:t>
            </a:r>
            <a:r>
              <a:rPr lang="fr-FR" sz="1600" dirty="0" smtClean="0">
                <a:solidFill>
                  <a:schemeClr val="accent6"/>
                </a:solidFill>
              </a:rPr>
              <a:t> </a:t>
            </a:r>
            <a:r>
              <a:rPr lang="fr-FR" sz="1600" dirty="0" err="1" smtClean="0">
                <a:solidFill>
                  <a:schemeClr val="accent6"/>
                </a:solidFill>
              </a:rPr>
              <a:t>transform</a:t>
            </a:r>
            <a:endParaRPr lang="fr-FR" sz="1600" dirty="0" smtClean="0">
              <a:solidFill>
                <a:schemeClr val="accent6"/>
              </a:solidFill>
            </a:endParaRPr>
          </a:p>
          <a:p>
            <a:r>
              <a:rPr lang="fr-FR" sz="1400" dirty="0" smtClean="0"/>
              <a:t>Tout d’abord, il faut savoir que tout </a:t>
            </a:r>
            <a:r>
              <a:rPr lang="fr-FR" sz="1400" dirty="0" err="1" smtClean="0"/>
              <a:t>mask</a:t>
            </a:r>
            <a:r>
              <a:rPr lang="fr-FR" sz="1400" dirty="0" smtClean="0"/>
              <a:t> doit être en N&amp;B.</a:t>
            </a:r>
          </a:p>
          <a:p>
            <a:r>
              <a:rPr lang="fr-FR" sz="1400" dirty="0" smtClean="0"/>
              <a:t>Si vous travaillez en couleur, copier l’image et la convertir en N&amp;B ou alors retirez une luminance de votre image couleur.</a:t>
            </a:r>
          </a:p>
          <a:p>
            <a:endParaRPr lang="fr-FR" sz="1400" dirty="0"/>
          </a:p>
          <a:p>
            <a:r>
              <a:rPr lang="fr-FR" sz="1400" dirty="0" smtClean="0"/>
              <a:t>Une méthode simple pour créer un </a:t>
            </a:r>
            <a:r>
              <a:rPr lang="fr-FR" sz="1400" dirty="0" err="1" smtClean="0"/>
              <a:t>Mask</a:t>
            </a:r>
            <a:r>
              <a:rPr lang="fr-FR" sz="1400" dirty="0" smtClean="0"/>
              <a:t> Luminance est de </a:t>
            </a:r>
            <a:r>
              <a:rPr lang="fr-FR" sz="1400" dirty="0" err="1" smtClean="0"/>
              <a:t>strecher</a:t>
            </a:r>
            <a:r>
              <a:rPr lang="fr-FR" sz="1400" dirty="0" smtClean="0"/>
              <a:t> l’image en faisant en sorte d’avoir les zones à protéger bien noir et a l’inverse les zones à traiter bien banche.</a:t>
            </a:r>
          </a:p>
          <a:p>
            <a:endParaRPr lang="fr-FR" sz="1400" dirty="0"/>
          </a:p>
          <a:p>
            <a:r>
              <a:rPr lang="fr-FR" sz="1400" dirty="0" smtClean="0"/>
              <a:t>Ne pas oublier d’appliquer un anti bruit pour éviter que le bruit généré soi considéré comme du signal.</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691" y="250542"/>
            <a:ext cx="2449150" cy="397543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00" y="4720700"/>
            <a:ext cx="4188532" cy="1845199"/>
          </a:xfrm>
          <a:prstGeom prst="rect">
            <a:avLst/>
          </a:prstGeom>
        </p:spPr>
      </p:pic>
      <p:sp>
        <p:nvSpPr>
          <p:cNvPr id="7" name="Flèche vers le bas 6"/>
          <p:cNvSpPr/>
          <p:nvPr/>
        </p:nvSpPr>
        <p:spPr>
          <a:xfrm>
            <a:off x="9067800" y="5994400"/>
            <a:ext cx="444500" cy="7747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8817484" y="5458633"/>
            <a:ext cx="945131" cy="369332"/>
          </a:xfrm>
          <a:prstGeom prst="rect">
            <a:avLst/>
          </a:prstGeom>
          <a:noFill/>
        </p:spPr>
        <p:txBody>
          <a:bodyPr wrap="none" rtlCol="0">
            <a:spAutoFit/>
          </a:bodyPr>
          <a:lstStyle/>
          <a:p>
            <a:r>
              <a:rPr lang="fr-FR" dirty="0" smtClean="0"/>
              <a:t>Résultat</a:t>
            </a:r>
            <a:endParaRPr lang="fr-FR" dirty="0"/>
          </a:p>
        </p:txBody>
      </p:sp>
    </p:spTree>
    <p:extLst>
      <p:ext uri="{BB962C8B-B14F-4D97-AF65-F5344CB8AC3E}">
        <p14:creationId xmlns:p14="http://schemas.microsoft.com/office/powerpoint/2010/main" val="26115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460" y="1073806"/>
            <a:ext cx="6877440" cy="5501451"/>
          </a:xfrm>
          <a:prstGeom prst="rect">
            <a:avLst/>
          </a:prstGeom>
        </p:spPr>
      </p:pic>
    </p:spTree>
    <p:extLst>
      <p:ext uri="{BB962C8B-B14F-4D97-AF65-F5344CB8AC3E}">
        <p14:creationId xmlns:p14="http://schemas.microsoft.com/office/powerpoint/2010/main" val="39951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7378700" y="1803400"/>
            <a:ext cx="4638028" cy="3139321"/>
          </a:xfrm>
          <a:prstGeom prst="rect">
            <a:avLst/>
          </a:prstGeom>
          <a:noFill/>
        </p:spPr>
        <p:txBody>
          <a:bodyPr wrap="square" rtlCol="0">
            <a:spAutoFit/>
          </a:bodyPr>
          <a:lstStyle/>
          <a:p>
            <a:r>
              <a:rPr lang="fr-FR" sz="1600" dirty="0" err="1" smtClean="0">
                <a:solidFill>
                  <a:schemeClr val="accent6"/>
                </a:solidFill>
              </a:rPr>
              <a:t>Mask</a:t>
            </a:r>
            <a:r>
              <a:rPr lang="fr-FR" sz="1600" dirty="0" smtClean="0">
                <a:solidFill>
                  <a:schemeClr val="accent6"/>
                </a:solidFill>
              </a:rPr>
              <a:t> de Luminance Par range </a:t>
            </a:r>
            <a:r>
              <a:rPr lang="fr-FR" sz="1600" dirty="0" err="1" smtClean="0">
                <a:solidFill>
                  <a:schemeClr val="accent6"/>
                </a:solidFill>
              </a:rPr>
              <a:t>selection</a:t>
            </a:r>
            <a:endParaRPr lang="fr-FR" sz="1600" dirty="0" smtClean="0">
              <a:solidFill>
                <a:schemeClr val="accent6"/>
              </a:solidFill>
            </a:endParaRPr>
          </a:p>
          <a:p>
            <a:r>
              <a:rPr lang="fr-FR" sz="1400" dirty="0" smtClean="0"/>
              <a:t>La fonction Range sélection est un outil spécifique a faire des masques et devra être réalisé sur une image déjà </a:t>
            </a:r>
            <a:r>
              <a:rPr lang="fr-FR" sz="1400" dirty="0" err="1" smtClean="0"/>
              <a:t>strechée</a:t>
            </a:r>
            <a:r>
              <a:rPr lang="fr-FR" sz="1400" dirty="0" smtClean="0"/>
              <a:t/>
            </a:r>
            <a:br>
              <a:rPr lang="fr-FR" sz="1400" dirty="0" smtClean="0"/>
            </a:br>
            <a:r>
              <a:rPr lang="fr-FR" sz="1400" dirty="0" smtClean="0"/>
              <a:t>Range </a:t>
            </a:r>
            <a:r>
              <a:rPr lang="fr-FR" sz="1400" dirty="0" err="1" smtClean="0"/>
              <a:t>selection</a:t>
            </a:r>
            <a:r>
              <a:rPr lang="fr-FR" sz="1400" dirty="0" smtClean="0"/>
              <a:t> peut être directement utilisé sur une image couleur car il mettra automatiquement le </a:t>
            </a:r>
            <a:r>
              <a:rPr lang="fr-FR" sz="1400" dirty="0" err="1" smtClean="0"/>
              <a:t>mask</a:t>
            </a:r>
            <a:r>
              <a:rPr lang="fr-FR" sz="1400" dirty="0" smtClean="0"/>
              <a:t> en N&amp;B.</a:t>
            </a:r>
          </a:p>
          <a:p>
            <a:endParaRPr lang="fr-FR" sz="1400" dirty="0"/>
          </a:p>
          <a:p>
            <a:r>
              <a:rPr lang="fr-FR" sz="1400" dirty="0" smtClean="0"/>
              <a:t>Il suffi de jouer sur les paramètres </a:t>
            </a:r>
            <a:r>
              <a:rPr lang="fr-FR" sz="1400" dirty="0" err="1" smtClean="0">
                <a:solidFill>
                  <a:schemeClr val="accent6"/>
                </a:solidFill>
              </a:rPr>
              <a:t>lower</a:t>
            </a:r>
            <a:r>
              <a:rPr lang="fr-FR" sz="1400" dirty="0" smtClean="0">
                <a:solidFill>
                  <a:schemeClr val="accent6"/>
                </a:solidFill>
              </a:rPr>
              <a:t> </a:t>
            </a:r>
            <a:r>
              <a:rPr lang="fr-FR" sz="1400" dirty="0" err="1" smtClean="0">
                <a:solidFill>
                  <a:schemeClr val="accent6"/>
                </a:solidFill>
              </a:rPr>
              <a:t>limit</a:t>
            </a:r>
            <a:r>
              <a:rPr lang="fr-FR" sz="1400" dirty="0" smtClean="0">
                <a:solidFill>
                  <a:schemeClr val="accent6"/>
                </a:solidFill>
              </a:rPr>
              <a:t> </a:t>
            </a:r>
            <a:r>
              <a:rPr lang="fr-FR" sz="1400" dirty="0" smtClean="0"/>
              <a:t>et</a:t>
            </a:r>
            <a:r>
              <a:rPr lang="fr-FR" sz="1400" dirty="0" smtClean="0">
                <a:solidFill>
                  <a:schemeClr val="accent6"/>
                </a:solidFill>
              </a:rPr>
              <a:t> </a:t>
            </a:r>
            <a:r>
              <a:rPr lang="fr-FR" sz="1400" dirty="0" err="1" smtClean="0">
                <a:solidFill>
                  <a:schemeClr val="accent6"/>
                </a:solidFill>
              </a:rPr>
              <a:t>upper</a:t>
            </a:r>
            <a:r>
              <a:rPr lang="fr-FR" sz="1400" dirty="0" smtClean="0">
                <a:solidFill>
                  <a:schemeClr val="accent6"/>
                </a:solidFill>
              </a:rPr>
              <a:t> </a:t>
            </a:r>
            <a:r>
              <a:rPr lang="fr-FR" sz="1400" dirty="0" err="1" smtClean="0">
                <a:solidFill>
                  <a:schemeClr val="accent6"/>
                </a:solidFill>
              </a:rPr>
              <a:t>limit</a:t>
            </a:r>
            <a:r>
              <a:rPr lang="fr-FR" sz="1400" dirty="0" smtClean="0">
                <a:solidFill>
                  <a:schemeClr val="accent6"/>
                </a:solidFill>
              </a:rPr>
              <a:t> </a:t>
            </a:r>
            <a:r>
              <a:rPr lang="fr-FR" sz="1400" dirty="0" smtClean="0"/>
              <a:t>pour augmenter ou diminuer la détection.</a:t>
            </a:r>
          </a:p>
          <a:p>
            <a:r>
              <a:rPr lang="fr-FR" sz="1400" dirty="0" smtClean="0"/>
              <a:t>Ne pas oublier de mettre un peu de </a:t>
            </a:r>
            <a:r>
              <a:rPr lang="fr-FR" sz="1400" dirty="0" err="1" smtClean="0">
                <a:solidFill>
                  <a:schemeClr val="accent6"/>
                </a:solidFill>
              </a:rPr>
              <a:t>Smoothness</a:t>
            </a:r>
            <a:r>
              <a:rPr lang="fr-FR" sz="1400" dirty="0" smtClean="0">
                <a:solidFill>
                  <a:schemeClr val="accent6"/>
                </a:solidFill>
              </a:rPr>
              <a:t> </a:t>
            </a:r>
            <a:r>
              <a:rPr lang="fr-FR" sz="1400" dirty="0" smtClean="0"/>
              <a:t>pour </a:t>
            </a:r>
            <a:r>
              <a:rPr lang="fr-FR" sz="1400" dirty="0" err="1" smtClean="0"/>
              <a:t>débruiter</a:t>
            </a:r>
            <a:r>
              <a:rPr lang="fr-FR" sz="1400" dirty="0" smtClean="0"/>
              <a:t>.</a:t>
            </a:r>
          </a:p>
          <a:p>
            <a:endParaRPr lang="fr-FR" sz="1400" dirty="0"/>
          </a:p>
          <a:p>
            <a:r>
              <a:rPr lang="fr-FR" sz="1400" dirty="0" smtClean="0"/>
              <a:t>Activez le </a:t>
            </a:r>
            <a:r>
              <a:rPr lang="fr-FR" sz="1400" dirty="0" err="1" smtClean="0"/>
              <a:t>preview</a:t>
            </a:r>
            <a:r>
              <a:rPr lang="fr-FR" sz="1400" dirty="0" smtClean="0"/>
              <a:t> pour voir ce que vous faites. </a:t>
            </a:r>
          </a:p>
          <a:p>
            <a:r>
              <a:rPr lang="fr-FR" sz="1400" dirty="0" smtClean="0"/>
              <a:t>Pas besoin de créer non plus une copie, Range sélection en créera une automatiquement à l’application.</a:t>
            </a:r>
          </a:p>
        </p:txBody>
      </p:sp>
      <p:sp>
        <p:nvSpPr>
          <p:cNvPr id="7" name="Flèche vers le bas 6"/>
          <p:cNvSpPr/>
          <p:nvPr/>
        </p:nvSpPr>
        <p:spPr>
          <a:xfrm>
            <a:off x="9067800" y="5994400"/>
            <a:ext cx="444500" cy="7747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8817484" y="5458633"/>
            <a:ext cx="945131" cy="369332"/>
          </a:xfrm>
          <a:prstGeom prst="rect">
            <a:avLst/>
          </a:prstGeom>
          <a:noFill/>
        </p:spPr>
        <p:txBody>
          <a:bodyPr wrap="none" rtlCol="0">
            <a:spAutoFit/>
          </a:bodyPr>
          <a:lstStyle/>
          <a:p>
            <a:r>
              <a:rPr lang="fr-FR" dirty="0" smtClean="0"/>
              <a:t>Résultat</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540406"/>
            <a:ext cx="4044596" cy="2151994"/>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250" y="2984500"/>
            <a:ext cx="4413652" cy="3530600"/>
          </a:xfrm>
          <a:prstGeom prst="rect">
            <a:avLst/>
          </a:prstGeom>
        </p:spPr>
      </p:pic>
      <p:sp>
        <p:nvSpPr>
          <p:cNvPr id="10" name="Ellipse 9"/>
          <p:cNvSpPr/>
          <p:nvPr/>
        </p:nvSpPr>
        <p:spPr>
          <a:xfrm>
            <a:off x="1854200" y="2451100"/>
            <a:ext cx="254000" cy="2413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12" name="Connecteur droit avec flèche 11"/>
          <p:cNvCxnSpPr/>
          <p:nvPr/>
        </p:nvCxnSpPr>
        <p:spPr>
          <a:xfrm>
            <a:off x="1549400" y="2571750"/>
            <a:ext cx="495300" cy="78105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77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7" name="ZoneTexte 6"/>
          <p:cNvSpPr txBox="1"/>
          <p:nvPr/>
        </p:nvSpPr>
        <p:spPr>
          <a:xfrm>
            <a:off x="3920647" y="1578279"/>
            <a:ext cx="8004131" cy="3570208"/>
          </a:xfrm>
          <a:prstGeom prst="rect">
            <a:avLst/>
          </a:prstGeom>
          <a:noFill/>
        </p:spPr>
        <p:txBody>
          <a:bodyPr wrap="square" rtlCol="0">
            <a:spAutoFit/>
          </a:bodyPr>
          <a:lstStyle/>
          <a:p>
            <a:r>
              <a:rPr lang="fr-FR" dirty="0" smtClean="0">
                <a:solidFill>
                  <a:schemeClr val="accent6"/>
                </a:solidFill>
                <a:latin typeface="Arial Rounded MT Bold" panose="020F0704030504030204" pitchFamily="34" charset="0"/>
              </a:rPr>
              <a:t>Introduction à </a:t>
            </a:r>
            <a:r>
              <a:rPr lang="fr-FR" dirty="0" err="1" smtClean="0">
                <a:solidFill>
                  <a:schemeClr val="accent6"/>
                </a:solidFill>
                <a:latin typeface="Arial Rounded MT Bold" panose="020F0704030504030204" pitchFamily="34" charset="0"/>
              </a:rPr>
              <a:t>Pixinsight</a:t>
            </a:r>
            <a:endParaRPr lang="fr-FR" dirty="0" smtClean="0">
              <a:solidFill>
                <a:schemeClr val="accent6"/>
              </a:solidFill>
              <a:latin typeface="Arial Rounded MT Bold" panose="020F0704030504030204" pitchFamily="34" charset="0"/>
            </a:endParaRPr>
          </a:p>
          <a:p>
            <a:endParaRPr lang="fr-FR" sz="1600" dirty="0" smtClean="0">
              <a:solidFill>
                <a:schemeClr val="accent6"/>
              </a:solidFill>
              <a:latin typeface="Arial Rounded MT Bold" panose="020F0704030504030204" pitchFamily="34" charset="0"/>
            </a:endParaRPr>
          </a:p>
          <a:p>
            <a:r>
              <a:rPr lang="fr-FR" sz="1600" dirty="0" err="1"/>
              <a:t>Pixinsight</a:t>
            </a:r>
            <a:r>
              <a:rPr lang="fr-FR" sz="1600" dirty="0"/>
              <a:t> </a:t>
            </a:r>
            <a:r>
              <a:rPr lang="fr-FR" sz="1600" dirty="0" smtClean="0"/>
              <a:t>est </a:t>
            </a:r>
            <a:r>
              <a:rPr lang="fr-FR" sz="1600" dirty="0"/>
              <a:t>un logiciel développé par la compagnie </a:t>
            </a:r>
            <a:r>
              <a:rPr lang="fr-FR" sz="1600" dirty="0" err="1"/>
              <a:t>P</a:t>
            </a:r>
            <a:r>
              <a:rPr lang="fr-FR" sz="1600" dirty="0" err="1" smtClean="0"/>
              <a:t>leiades</a:t>
            </a:r>
            <a:r>
              <a:rPr lang="fr-FR" sz="1600" dirty="0" smtClean="0"/>
              <a:t> </a:t>
            </a:r>
            <a:r>
              <a:rPr lang="fr-FR" sz="1600" dirty="0" err="1"/>
              <a:t>astrophoto</a:t>
            </a:r>
            <a:r>
              <a:rPr lang="fr-FR" sz="1600" dirty="0"/>
              <a:t> </a:t>
            </a:r>
            <a:r>
              <a:rPr lang="fr-FR" sz="1600" dirty="0" smtClean="0"/>
              <a:t>basée </a:t>
            </a:r>
            <a:r>
              <a:rPr lang="fr-FR" sz="1600" dirty="0"/>
              <a:t>en E</a:t>
            </a:r>
            <a:r>
              <a:rPr lang="fr-FR" sz="1600" dirty="0" smtClean="0"/>
              <a:t>spagne </a:t>
            </a:r>
            <a:r>
              <a:rPr lang="fr-FR" sz="1600" dirty="0"/>
              <a:t>et à pour but de fournir aux </a:t>
            </a:r>
            <a:r>
              <a:rPr lang="fr-FR" sz="1600" dirty="0" err="1" smtClean="0"/>
              <a:t>astrophotographes</a:t>
            </a:r>
            <a:r>
              <a:rPr lang="fr-FR" sz="1600" dirty="0" smtClean="0"/>
              <a:t> </a:t>
            </a:r>
            <a:r>
              <a:rPr lang="fr-FR" sz="1600" dirty="0"/>
              <a:t>un logiciel répondant </a:t>
            </a:r>
            <a:r>
              <a:rPr lang="fr-FR" sz="1600" dirty="0" smtClean="0"/>
              <a:t>à leurs exigences du </a:t>
            </a:r>
            <a:r>
              <a:rPr lang="fr-FR" sz="1600" dirty="0"/>
              <a:t>traitement photo.</a:t>
            </a:r>
          </a:p>
          <a:p>
            <a:r>
              <a:rPr lang="fr-FR" sz="1600" dirty="0" smtClean="0"/>
              <a:t>Il peut </a:t>
            </a:r>
            <a:r>
              <a:rPr lang="fr-FR" sz="1600" dirty="0"/>
              <a:t>donc être </a:t>
            </a:r>
            <a:r>
              <a:rPr lang="fr-FR" sz="1600" dirty="0" smtClean="0"/>
              <a:t>utilisé </a:t>
            </a:r>
            <a:r>
              <a:rPr lang="fr-FR" sz="1600" dirty="0"/>
              <a:t>pour le prétraitement, le traitement et l'analyse des </a:t>
            </a:r>
            <a:r>
              <a:rPr lang="fr-FR" sz="1600" dirty="0" smtClean="0"/>
              <a:t>photos.</a:t>
            </a:r>
            <a:br>
              <a:rPr lang="fr-FR" sz="1600" dirty="0" smtClean="0"/>
            </a:br>
            <a:endParaRPr lang="fr-FR" sz="1600" dirty="0" smtClean="0"/>
          </a:p>
          <a:p>
            <a:r>
              <a:rPr lang="fr-FR" sz="1600" dirty="0" err="1" smtClean="0"/>
              <a:t>Pleiades</a:t>
            </a:r>
            <a:r>
              <a:rPr lang="fr-FR" sz="1600" dirty="0" smtClean="0"/>
              <a:t> </a:t>
            </a:r>
            <a:r>
              <a:rPr lang="fr-FR" sz="1600" dirty="0" err="1" smtClean="0"/>
              <a:t>astropoto</a:t>
            </a:r>
            <a:r>
              <a:rPr lang="fr-FR" sz="1600" dirty="0" smtClean="0"/>
              <a:t> travaille constamment avec les amateurs via leur forum et peuvent répondre à toutes les questions. Il sont aussi à l’écoute des suggestions d’amélioration de leur soft.</a:t>
            </a:r>
          </a:p>
          <a:p>
            <a:endParaRPr lang="fr-FR" sz="1600" dirty="0"/>
          </a:p>
          <a:p>
            <a:r>
              <a:rPr lang="fr-FR" sz="1600" dirty="0" smtClean="0"/>
              <a:t>Il est proposé a environ 200€ avec les mises à jour gratuites et régulières. Ils proposent aussi une version d’essai 45j qui permet à toutes et tous de tester leur soft dans sa version complète.</a:t>
            </a:r>
            <a:endParaRPr lang="fr-FR" sz="1600" dirty="0"/>
          </a:p>
        </p:txBody>
      </p:sp>
    </p:spTree>
    <p:extLst>
      <p:ext uri="{BB962C8B-B14F-4D97-AF65-F5344CB8AC3E}">
        <p14:creationId xmlns:p14="http://schemas.microsoft.com/office/powerpoint/2010/main" val="15531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460" y="1073806"/>
            <a:ext cx="7093340" cy="5674156"/>
          </a:xfrm>
          <a:prstGeom prst="rect">
            <a:avLst/>
          </a:prstGeom>
        </p:spPr>
      </p:pic>
    </p:spTree>
    <p:extLst>
      <p:ext uri="{BB962C8B-B14F-4D97-AF65-F5344CB8AC3E}">
        <p14:creationId xmlns:p14="http://schemas.microsoft.com/office/powerpoint/2010/main" val="73969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7378700" y="1803400"/>
            <a:ext cx="4638028" cy="2492990"/>
          </a:xfrm>
          <a:prstGeom prst="rect">
            <a:avLst/>
          </a:prstGeom>
          <a:noFill/>
        </p:spPr>
        <p:txBody>
          <a:bodyPr wrap="square" rtlCol="0">
            <a:spAutoFit/>
          </a:bodyPr>
          <a:lstStyle/>
          <a:p>
            <a:r>
              <a:rPr lang="fr-FR" sz="1600" dirty="0" err="1" smtClean="0">
                <a:solidFill>
                  <a:schemeClr val="accent6"/>
                </a:solidFill>
              </a:rPr>
              <a:t>Mask</a:t>
            </a:r>
            <a:r>
              <a:rPr lang="fr-FR" sz="1600" dirty="0" smtClean="0">
                <a:solidFill>
                  <a:schemeClr val="accent6"/>
                </a:solidFill>
              </a:rPr>
              <a:t> de Luminance Par ACDNR</a:t>
            </a:r>
          </a:p>
          <a:p>
            <a:r>
              <a:rPr lang="fr-FR" sz="1400" dirty="0" smtClean="0"/>
              <a:t>La fonction ACDNR à l’origine est utilisée comme fonction de </a:t>
            </a:r>
            <a:r>
              <a:rPr lang="fr-FR" sz="1400" dirty="0" err="1" smtClean="0"/>
              <a:t>débruitage</a:t>
            </a:r>
            <a:r>
              <a:rPr lang="fr-FR" sz="1400" dirty="0" smtClean="0"/>
              <a:t> mais elle peu être détourner pour créer des </a:t>
            </a:r>
            <a:r>
              <a:rPr lang="fr-FR" sz="1400" dirty="0" err="1" smtClean="0"/>
              <a:t>masks</a:t>
            </a:r>
            <a:r>
              <a:rPr lang="fr-FR" sz="1400" dirty="0" smtClean="0"/>
              <a:t> grâce a sa fonction intégrée.</a:t>
            </a:r>
          </a:p>
          <a:p>
            <a:r>
              <a:rPr lang="fr-FR" sz="1400" dirty="0" smtClean="0"/>
              <a:t>Cette fonction intégrée est Appelée </a:t>
            </a:r>
            <a:r>
              <a:rPr lang="fr-FR" sz="1400" dirty="0" smtClean="0">
                <a:solidFill>
                  <a:schemeClr val="accent6"/>
                </a:solidFill>
              </a:rPr>
              <a:t>Light </a:t>
            </a:r>
            <a:r>
              <a:rPr lang="fr-FR" sz="1400" dirty="0" err="1" smtClean="0">
                <a:solidFill>
                  <a:schemeClr val="accent6"/>
                </a:solidFill>
              </a:rPr>
              <a:t>Mask</a:t>
            </a:r>
            <a:r>
              <a:rPr lang="fr-FR" sz="1400" dirty="0" smtClean="0"/>
              <a:t> et se trouve tout en bas de la fenêtre.</a:t>
            </a:r>
          </a:p>
          <a:p>
            <a:r>
              <a:rPr lang="fr-FR" sz="1400" dirty="0" smtClean="0"/>
              <a:t>1</a:t>
            </a:r>
            <a:r>
              <a:rPr lang="fr-FR" sz="1400" baseline="30000" dirty="0" smtClean="0"/>
              <a:t>ère</a:t>
            </a:r>
            <a:r>
              <a:rPr lang="fr-FR" sz="1400" dirty="0" smtClean="0"/>
              <a:t> chose a faire, Activer la case </a:t>
            </a:r>
            <a:r>
              <a:rPr lang="fr-FR" sz="1400" dirty="0" err="1" smtClean="0"/>
              <a:t>Prevew</a:t>
            </a:r>
            <a:r>
              <a:rPr lang="fr-FR" sz="1400" dirty="0" smtClean="0"/>
              <a:t> de cette sous-fonction (light </a:t>
            </a:r>
            <a:r>
              <a:rPr lang="fr-FR" sz="1400" dirty="0" err="1" smtClean="0"/>
              <a:t>Mask</a:t>
            </a:r>
            <a:r>
              <a:rPr lang="fr-FR" sz="1400" dirty="0" smtClean="0"/>
              <a:t>) mais aussi celle de l ’a fonction principale.</a:t>
            </a:r>
          </a:p>
          <a:p>
            <a:endParaRPr lang="fr-FR" sz="1400" dirty="0"/>
          </a:p>
          <a:p>
            <a:r>
              <a:rPr lang="fr-FR" sz="1400" dirty="0" smtClean="0"/>
              <a:t>Pour cette fonction il faudra créer une copie de votre image!</a:t>
            </a:r>
          </a:p>
        </p:txBody>
      </p:sp>
      <p:sp>
        <p:nvSpPr>
          <p:cNvPr id="7" name="Flèche vers le bas 6"/>
          <p:cNvSpPr/>
          <p:nvPr/>
        </p:nvSpPr>
        <p:spPr>
          <a:xfrm>
            <a:off x="9067800" y="5994400"/>
            <a:ext cx="444500" cy="7747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8817484" y="5458633"/>
            <a:ext cx="945131" cy="369332"/>
          </a:xfrm>
          <a:prstGeom prst="rect">
            <a:avLst/>
          </a:prstGeom>
          <a:noFill/>
        </p:spPr>
        <p:txBody>
          <a:bodyPr wrap="none" rtlCol="0">
            <a:spAutoFit/>
          </a:bodyPr>
          <a:lstStyle/>
          <a:p>
            <a:r>
              <a:rPr lang="fr-FR" dirty="0" smtClean="0"/>
              <a:t>Résultat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50" y="393465"/>
            <a:ext cx="4031917" cy="6388100"/>
          </a:xfrm>
          <a:prstGeom prst="rect">
            <a:avLst/>
          </a:prstGeom>
        </p:spPr>
      </p:pic>
      <p:sp>
        <p:nvSpPr>
          <p:cNvPr id="6" name="Ellipse 5"/>
          <p:cNvSpPr/>
          <p:nvPr/>
        </p:nvSpPr>
        <p:spPr>
          <a:xfrm>
            <a:off x="1828800" y="5443566"/>
            <a:ext cx="266700" cy="28389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tx1"/>
              </a:solidFill>
            </a:endParaRPr>
          </a:p>
        </p:txBody>
      </p:sp>
      <p:sp>
        <p:nvSpPr>
          <p:cNvPr id="13" name="Ellipse 12"/>
          <p:cNvSpPr/>
          <p:nvPr/>
        </p:nvSpPr>
        <p:spPr>
          <a:xfrm>
            <a:off x="1219200" y="6485201"/>
            <a:ext cx="266700" cy="28389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3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5" y="1193800"/>
            <a:ext cx="6740614" cy="5422900"/>
          </a:xfrm>
          <a:prstGeom prst="rect">
            <a:avLst/>
          </a:prstGeom>
        </p:spPr>
      </p:pic>
      <p:sp>
        <p:nvSpPr>
          <p:cNvPr id="4" name="ZoneTexte 3"/>
          <p:cNvSpPr txBox="1"/>
          <p:nvPr/>
        </p:nvSpPr>
        <p:spPr>
          <a:xfrm>
            <a:off x="9309100" y="1803400"/>
            <a:ext cx="2961516" cy="830997"/>
          </a:xfrm>
          <a:prstGeom prst="rect">
            <a:avLst/>
          </a:prstGeom>
          <a:noFill/>
        </p:spPr>
        <p:txBody>
          <a:bodyPr wrap="none" rtlCol="0">
            <a:spAutoFit/>
          </a:bodyPr>
          <a:lstStyle/>
          <a:p>
            <a:r>
              <a:rPr lang="fr-FR" sz="1600" dirty="0" smtClean="0"/>
              <a:t>L’image est inversé mais pas de </a:t>
            </a:r>
          </a:p>
          <a:p>
            <a:r>
              <a:rPr lang="fr-FR" sz="1600" dirty="0" smtClean="0"/>
              <a:t>Soucis elle sera utilisable comme </a:t>
            </a:r>
          </a:p>
          <a:p>
            <a:r>
              <a:rPr lang="fr-FR" sz="1600" dirty="0" smtClean="0"/>
              <a:t>Cela!</a:t>
            </a:r>
            <a:endParaRPr lang="fr-FR" sz="1600" dirty="0"/>
          </a:p>
        </p:txBody>
      </p:sp>
    </p:spTree>
    <p:extLst>
      <p:ext uri="{BB962C8B-B14F-4D97-AF65-F5344CB8AC3E}">
        <p14:creationId xmlns:p14="http://schemas.microsoft.com/office/powerpoint/2010/main" val="121474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7378700" y="1481115"/>
            <a:ext cx="4638028" cy="4001095"/>
          </a:xfrm>
          <a:prstGeom prst="rect">
            <a:avLst/>
          </a:prstGeom>
          <a:noFill/>
        </p:spPr>
        <p:txBody>
          <a:bodyPr wrap="square" rtlCol="0">
            <a:spAutoFit/>
          </a:bodyPr>
          <a:lstStyle/>
          <a:p>
            <a:r>
              <a:rPr lang="fr-FR" sz="1600" dirty="0" err="1" smtClean="0">
                <a:solidFill>
                  <a:schemeClr val="accent6"/>
                </a:solidFill>
              </a:rPr>
              <a:t>PixelMath</a:t>
            </a:r>
            <a:endParaRPr lang="fr-FR" sz="1600" dirty="0" smtClean="0">
              <a:solidFill>
                <a:schemeClr val="accent6"/>
              </a:solidFill>
            </a:endParaRPr>
          </a:p>
          <a:p>
            <a:r>
              <a:rPr lang="fr-FR" sz="1400" dirty="0" err="1" smtClean="0"/>
              <a:t>PixelMatch</a:t>
            </a:r>
            <a:r>
              <a:rPr lang="fr-FR" sz="1400" dirty="0" smtClean="0"/>
              <a:t> est une fonction qui permet de faire des math avec nos pixels!!</a:t>
            </a:r>
          </a:p>
          <a:p>
            <a:endParaRPr lang="fr-FR" sz="1400" dirty="0"/>
          </a:p>
          <a:p>
            <a:r>
              <a:rPr lang="fr-FR" sz="1400" dirty="0" smtClean="0"/>
              <a:t>Cette </a:t>
            </a:r>
            <a:r>
              <a:rPr lang="fr-FR" sz="1400" dirty="0" err="1" smtClean="0"/>
              <a:t>fonciton</a:t>
            </a:r>
            <a:r>
              <a:rPr lang="fr-FR" sz="1400" dirty="0" smtClean="0"/>
              <a:t> peu être très puissante mais est relativement complexe.</a:t>
            </a:r>
          </a:p>
          <a:p>
            <a:endParaRPr lang="fr-FR" sz="1400" dirty="0"/>
          </a:p>
          <a:p>
            <a:r>
              <a:rPr lang="fr-FR" sz="1400" dirty="0" smtClean="0"/>
              <a:t>Voici donc une utilisation simple pour présenter la fonction.</a:t>
            </a:r>
          </a:p>
          <a:p>
            <a:endParaRPr lang="fr-FR" sz="1400" dirty="0"/>
          </a:p>
          <a:p>
            <a:r>
              <a:rPr lang="fr-FR" sz="1400" dirty="0" smtClean="0"/>
              <a:t>Prenons un </a:t>
            </a:r>
            <a:r>
              <a:rPr lang="fr-FR" sz="1400" dirty="0" err="1" smtClean="0"/>
              <a:t>Mask</a:t>
            </a:r>
            <a:r>
              <a:rPr lang="fr-FR" sz="1400" dirty="0"/>
              <a:t> </a:t>
            </a:r>
            <a:r>
              <a:rPr lang="fr-FR" sz="1400" dirty="0" smtClean="0"/>
              <a:t>d’étoile et un </a:t>
            </a:r>
            <a:r>
              <a:rPr lang="fr-FR" sz="1400" dirty="0" err="1" smtClean="0"/>
              <a:t>mask</a:t>
            </a:r>
            <a:r>
              <a:rPr lang="fr-FR" sz="1400" dirty="0" smtClean="0"/>
              <a:t> luminance qui comprend également ses étoiles.</a:t>
            </a:r>
          </a:p>
          <a:p>
            <a:endParaRPr lang="fr-FR" sz="1400" dirty="0"/>
          </a:p>
          <a:p>
            <a:r>
              <a:rPr lang="fr-FR" sz="1400" dirty="0" smtClean="0"/>
              <a:t>Cela pourrai être super de pouvoir supprimer ces étoiles du </a:t>
            </a:r>
            <a:r>
              <a:rPr lang="fr-FR" sz="1400" dirty="0" err="1" smtClean="0"/>
              <a:t>mask</a:t>
            </a:r>
            <a:r>
              <a:rPr lang="fr-FR" sz="1400" dirty="0" smtClean="0"/>
              <a:t> luminance pour ne garder que l’objet principale!</a:t>
            </a:r>
          </a:p>
          <a:p>
            <a:endParaRPr lang="fr-FR" sz="1400" dirty="0"/>
          </a:p>
          <a:p>
            <a:r>
              <a:rPr lang="fr-FR" sz="1400" dirty="0" smtClean="0"/>
              <a:t>Et bien pixel Match nous permet de supprimer les étoiles du </a:t>
            </a:r>
            <a:r>
              <a:rPr lang="fr-FR" sz="1400" dirty="0" err="1" smtClean="0"/>
              <a:t>mask</a:t>
            </a:r>
            <a:r>
              <a:rPr lang="fr-FR" sz="1400" dirty="0" smtClean="0"/>
              <a:t> d’étoiles du </a:t>
            </a:r>
            <a:r>
              <a:rPr lang="fr-FR" sz="1400" dirty="0" err="1" smtClean="0"/>
              <a:t>Mask</a:t>
            </a:r>
            <a:r>
              <a:rPr lang="fr-FR" sz="1400" dirty="0" smtClean="0"/>
              <a:t> de luminance par un calcul mathématique: </a:t>
            </a:r>
            <a:r>
              <a:rPr lang="fr-FR" sz="1400" dirty="0" smtClean="0">
                <a:solidFill>
                  <a:schemeClr val="accent6"/>
                </a:solidFill>
              </a:rPr>
              <a:t> </a:t>
            </a:r>
            <a:r>
              <a:rPr lang="fr-FR" sz="1400" dirty="0" err="1" smtClean="0">
                <a:solidFill>
                  <a:schemeClr val="accent6"/>
                </a:solidFill>
              </a:rPr>
              <a:t>range_mask</a:t>
            </a:r>
            <a:r>
              <a:rPr lang="fr-FR" sz="1400" dirty="0" smtClean="0">
                <a:solidFill>
                  <a:schemeClr val="accent6"/>
                </a:solidFill>
              </a:rPr>
              <a:t> – star_mask2</a:t>
            </a:r>
            <a:endParaRPr lang="fr-FR" sz="1400" dirty="0" smtClean="0"/>
          </a:p>
        </p:txBody>
      </p:sp>
      <p:sp>
        <p:nvSpPr>
          <p:cNvPr id="7" name="Flèche vers le bas 6"/>
          <p:cNvSpPr/>
          <p:nvPr/>
        </p:nvSpPr>
        <p:spPr>
          <a:xfrm>
            <a:off x="9067800" y="5994400"/>
            <a:ext cx="444500" cy="77470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8817484" y="5458633"/>
            <a:ext cx="945131" cy="369332"/>
          </a:xfrm>
          <a:prstGeom prst="rect">
            <a:avLst/>
          </a:prstGeom>
          <a:noFill/>
        </p:spPr>
        <p:txBody>
          <a:bodyPr wrap="none" rtlCol="0">
            <a:spAutoFit/>
          </a:bodyPr>
          <a:lstStyle/>
          <a:p>
            <a:r>
              <a:rPr lang="fr-FR" dirty="0" smtClean="0"/>
              <a:t>Résultat</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05" y="662174"/>
            <a:ext cx="6003366" cy="4864100"/>
          </a:xfrm>
          <a:prstGeom prst="rect">
            <a:avLst/>
          </a:prstGeom>
        </p:spPr>
      </p:pic>
    </p:spTree>
    <p:extLst>
      <p:ext uri="{BB962C8B-B14F-4D97-AF65-F5344CB8AC3E}">
        <p14:creationId xmlns:p14="http://schemas.microsoft.com/office/powerpoint/2010/main" val="30490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0" y="250542"/>
            <a:ext cx="2940440" cy="2352138"/>
          </a:xfrm>
          <a:prstGeom prst="rect">
            <a:avLst/>
          </a:prstGeom>
        </p:spPr>
      </p:pic>
      <p:sp>
        <p:nvSpPr>
          <p:cNvPr id="3" name="ZoneTexte 2"/>
          <p:cNvSpPr txBox="1"/>
          <p:nvPr/>
        </p:nvSpPr>
        <p:spPr>
          <a:xfrm>
            <a:off x="3822700" y="1295400"/>
            <a:ext cx="309700" cy="584775"/>
          </a:xfrm>
          <a:prstGeom prst="rect">
            <a:avLst/>
          </a:prstGeom>
          <a:noFill/>
        </p:spPr>
        <p:txBody>
          <a:bodyPr wrap="none" rtlCol="0">
            <a:spAutoFit/>
          </a:bodyPr>
          <a:lstStyle/>
          <a:p>
            <a:r>
              <a:rPr lang="fr-FR" sz="3200" dirty="0"/>
              <a:t>-</a:t>
            </a: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60" y="250542"/>
            <a:ext cx="2940440" cy="2352138"/>
          </a:xfrm>
          <a:prstGeom prst="rect">
            <a:avLst/>
          </a:prstGeom>
        </p:spPr>
      </p:pic>
      <p:sp>
        <p:nvSpPr>
          <p:cNvPr id="6" name="ZoneTexte 5"/>
          <p:cNvSpPr txBox="1"/>
          <p:nvPr/>
        </p:nvSpPr>
        <p:spPr>
          <a:xfrm>
            <a:off x="3742550" y="3048000"/>
            <a:ext cx="389850" cy="584775"/>
          </a:xfrm>
          <a:prstGeom prst="rect">
            <a:avLst/>
          </a:prstGeom>
          <a:noFill/>
        </p:spPr>
        <p:txBody>
          <a:bodyPr wrap="none" rtlCol="0">
            <a:spAutoFit/>
          </a:bodyPr>
          <a:lstStyle/>
          <a:p>
            <a:r>
              <a:rPr lang="fr-FR" sz="3200" dirty="0"/>
              <a:t>=</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960" y="3770505"/>
            <a:ext cx="3556322" cy="2844799"/>
          </a:xfrm>
          <a:prstGeom prst="rect">
            <a:avLst/>
          </a:prstGeom>
        </p:spPr>
      </p:pic>
    </p:spTree>
    <p:extLst>
      <p:ext uri="{BB962C8B-B14F-4D97-AF65-F5344CB8AC3E}">
        <p14:creationId xmlns:p14="http://schemas.microsoft.com/office/powerpoint/2010/main" val="18020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7" name="ZoneTexte 6"/>
          <p:cNvSpPr txBox="1"/>
          <p:nvPr/>
        </p:nvSpPr>
        <p:spPr>
          <a:xfrm>
            <a:off x="635000" y="662174"/>
            <a:ext cx="2145908" cy="369332"/>
          </a:xfrm>
          <a:prstGeom prst="rect">
            <a:avLst/>
          </a:prstGeom>
          <a:noFill/>
        </p:spPr>
        <p:txBody>
          <a:bodyPr wrap="none" rtlCol="0">
            <a:spAutoFit/>
          </a:bodyPr>
          <a:lstStyle/>
          <a:p>
            <a:r>
              <a:rPr lang="fr-FR" dirty="0" smtClean="0">
                <a:solidFill>
                  <a:schemeClr val="accent6"/>
                </a:solidFill>
              </a:rPr>
              <a:t>Application du </a:t>
            </a:r>
            <a:r>
              <a:rPr lang="fr-FR" dirty="0" err="1" smtClean="0">
                <a:solidFill>
                  <a:schemeClr val="accent6"/>
                </a:solidFill>
              </a:rPr>
              <a:t>mask</a:t>
            </a:r>
            <a:r>
              <a:rPr lang="fr-FR" dirty="0" smtClean="0">
                <a:solidFill>
                  <a:schemeClr val="accent6"/>
                </a:solidFill>
              </a:rPr>
              <a:t>:</a:t>
            </a:r>
            <a:endParaRPr lang="fr-FR" dirty="0">
              <a:solidFill>
                <a:schemeClr val="accent6"/>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1202912"/>
            <a:ext cx="9855200" cy="5540844"/>
          </a:xfrm>
          <a:prstGeom prst="rect">
            <a:avLst/>
          </a:prstGeom>
        </p:spPr>
      </p:pic>
      <p:sp>
        <p:nvSpPr>
          <p:cNvPr id="10" name="Ellipse 9"/>
          <p:cNvSpPr/>
          <p:nvPr/>
        </p:nvSpPr>
        <p:spPr>
          <a:xfrm>
            <a:off x="4940300" y="2006600"/>
            <a:ext cx="444500" cy="939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H="1">
            <a:off x="1143000" y="2616200"/>
            <a:ext cx="3911600" cy="7112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rot="21029979">
            <a:off x="2006600" y="2610366"/>
            <a:ext cx="1283108" cy="369332"/>
          </a:xfrm>
          <a:prstGeom prst="rect">
            <a:avLst/>
          </a:prstGeom>
          <a:noFill/>
        </p:spPr>
        <p:txBody>
          <a:bodyPr wrap="none" rtlCol="0">
            <a:spAutoFit/>
          </a:bodyPr>
          <a:lstStyle/>
          <a:p>
            <a:r>
              <a:rPr lang="fr-FR" dirty="0" smtClean="0">
                <a:solidFill>
                  <a:schemeClr val="accent6"/>
                </a:solidFill>
              </a:rPr>
              <a:t>Faire glisser</a:t>
            </a:r>
            <a:endParaRPr lang="fr-FR" dirty="0">
              <a:solidFill>
                <a:schemeClr val="accent6"/>
              </a:solidFill>
            </a:endParaRPr>
          </a:p>
        </p:txBody>
      </p:sp>
      <p:sp>
        <p:nvSpPr>
          <p:cNvPr id="14" name="Ellipse 13"/>
          <p:cNvSpPr/>
          <p:nvPr/>
        </p:nvSpPr>
        <p:spPr>
          <a:xfrm>
            <a:off x="749300" y="2946400"/>
            <a:ext cx="444500" cy="939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132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7" name="ZoneTexte 6"/>
          <p:cNvSpPr txBox="1"/>
          <p:nvPr/>
        </p:nvSpPr>
        <p:spPr>
          <a:xfrm>
            <a:off x="595558" y="569643"/>
            <a:ext cx="5199308" cy="369332"/>
          </a:xfrm>
          <a:prstGeom prst="rect">
            <a:avLst/>
          </a:prstGeom>
          <a:noFill/>
        </p:spPr>
        <p:txBody>
          <a:bodyPr wrap="none" rtlCol="0">
            <a:spAutoFit/>
          </a:bodyPr>
          <a:lstStyle/>
          <a:p>
            <a:r>
              <a:rPr lang="fr-FR" dirty="0" err="1" smtClean="0">
                <a:solidFill>
                  <a:schemeClr val="accent6"/>
                </a:solidFill>
              </a:rPr>
              <a:t>Mask</a:t>
            </a:r>
            <a:r>
              <a:rPr lang="fr-FR" dirty="0" smtClean="0">
                <a:solidFill>
                  <a:schemeClr val="accent6"/>
                </a:solidFill>
              </a:rPr>
              <a:t> Appliqué: </a:t>
            </a:r>
            <a:r>
              <a:rPr lang="fr-FR" dirty="0" smtClean="0"/>
              <a:t>Les zones rouge ne seront pas affecté</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58" y="1173476"/>
            <a:ext cx="9817100" cy="5519423"/>
          </a:xfrm>
          <a:prstGeom prst="rect">
            <a:avLst/>
          </a:prstGeom>
        </p:spPr>
      </p:pic>
    </p:spTree>
    <p:extLst>
      <p:ext uri="{BB962C8B-B14F-4D97-AF65-F5344CB8AC3E}">
        <p14:creationId xmlns:p14="http://schemas.microsoft.com/office/powerpoint/2010/main" val="189164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3048000" y="1353206"/>
            <a:ext cx="8968727" cy="4031873"/>
          </a:xfrm>
          <a:prstGeom prst="rect">
            <a:avLst/>
          </a:prstGeom>
          <a:noFill/>
        </p:spPr>
        <p:txBody>
          <a:bodyPr wrap="square" rtlCol="0">
            <a:spAutoFit/>
          </a:bodyPr>
          <a:lstStyle/>
          <a:p>
            <a:r>
              <a:rPr lang="fr-FR" sz="1600" b="1" dirty="0" smtClean="0">
                <a:solidFill>
                  <a:schemeClr val="accent6"/>
                </a:solidFill>
              </a:rPr>
              <a:t>La </a:t>
            </a:r>
            <a:r>
              <a:rPr lang="fr-FR" sz="1600" b="1" dirty="0" err="1" smtClean="0">
                <a:solidFill>
                  <a:schemeClr val="accent6"/>
                </a:solidFill>
              </a:rPr>
              <a:t>Déconvolution</a:t>
            </a:r>
            <a:endParaRPr lang="fr-FR" sz="1600" b="1" dirty="0" smtClean="0">
              <a:solidFill>
                <a:schemeClr val="accent6"/>
              </a:solidFill>
            </a:endParaRPr>
          </a:p>
          <a:p>
            <a:r>
              <a:rPr lang="fr-FR" sz="1600" dirty="0" smtClean="0"/>
              <a:t>Tout d’abord qu’est ce que la </a:t>
            </a:r>
            <a:r>
              <a:rPr lang="fr-FR" sz="1600" dirty="0" err="1" smtClean="0"/>
              <a:t>déconvolution</a:t>
            </a:r>
            <a:r>
              <a:rPr lang="fr-FR" sz="1600" dirty="0" smtClean="0"/>
              <a:t>?</a:t>
            </a:r>
          </a:p>
          <a:p>
            <a:r>
              <a:rPr lang="fr-FR" sz="1600" dirty="0" smtClean="0"/>
              <a:t>La </a:t>
            </a:r>
            <a:r>
              <a:rPr lang="fr-FR" sz="1600" dirty="0" err="1" smtClean="0"/>
              <a:t>déconvolution</a:t>
            </a:r>
            <a:r>
              <a:rPr lang="fr-FR" sz="1600" dirty="0" smtClean="0"/>
              <a:t> est l’inverse de la convolution, en astronomie la </a:t>
            </a:r>
            <a:r>
              <a:rPr lang="fr-FR" sz="1600" dirty="0" err="1" smtClean="0"/>
              <a:t>déconvolution</a:t>
            </a:r>
            <a:r>
              <a:rPr lang="fr-FR" sz="1600" dirty="0" smtClean="0"/>
              <a:t> </a:t>
            </a:r>
            <a:r>
              <a:rPr lang="fr-FR" sz="1600" dirty="0" err="1" smtClean="0"/>
              <a:t>consite</a:t>
            </a:r>
            <a:r>
              <a:rPr lang="fr-FR" sz="1600" dirty="0" smtClean="0"/>
              <a:t> a reconstruire une image altérée par les defaults optiques, la déformation de l’atmosphère et autre grâce à une analyse de la déformation des étoiles.</a:t>
            </a:r>
          </a:p>
          <a:p>
            <a:r>
              <a:rPr lang="fr-FR" sz="1600" dirty="0" smtClean="0"/>
              <a:t>La </a:t>
            </a:r>
            <a:r>
              <a:rPr lang="fr-FR" sz="1600" dirty="0" err="1" smtClean="0"/>
              <a:t>déconvolution</a:t>
            </a:r>
            <a:r>
              <a:rPr lang="fr-FR" sz="1600" dirty="0" smtClean="0"/>
              <a:t> n’est pas un simple passe haut que l’on retrouve dans Photoshop mais il s’agit ici de reconstruire une image grâce a des algorithmes mathématiques.</a:t>
            </a:r>
          </a:p>
          <a:p>
            <a:endParaRPr lang="fr-FR" sz="1600" dirty="0"/>
          </a:p>
          <a:p>
            <a:r>
              <a:rPr lang="fr-FR" sz="1600" dirty="0" smtClean="0"/>
              <a:t>Que faut t’il pour réaliser cette </a:t>
            </a:r>
            <a:r>
              <a:rPr lang="fr-FR" sz="1600" dirty="0" err="1" smtClean="0"/>
              <a:t>déconvolution</a:t>
            </a:r>
            <a:r>
              <a:rPr lang="fr-FR" sz="1600" dirty="0" smtClean="0"/>
              <a:t>:</a:t>
            </a:r>
            <a:br>
              <a:rPr lang="fr-FR" sz="1600" dirty="0" smtClean="0"/>
            </a:br>
            <a:endParaRPr lang="fr-FR" sz="1600" dirty="0" smtClean="0"/>
          </a:p>
          <a:p>
            <a:pPr marL="285750" indent="-285750">
              <a:buFont typeface="Arial" panose="020B0604020202020204" pitchFamily="34" charset="0"/>
              <a:buChar char="•"/>
            </a:pPr>
            <a:r>
              <a:rPr lang="fr-FR" sz="1600" dirty="0"/>
              <a:t>Une image </a:t>
            </a:r>
            <a:r>
              <a:rPr lang="fr-FR" sz="1600" dirty="0" smtClean="0"/>
              <a:t>d’une étoiles correspondant à </a:t>
            </a:r>
            <a:r>
              <a:rPr lang="fr-FR" sz="1600" dirty="0"/>
              <a:t>la Moyenne de nos étoiles (image PSF</a:t>
            </a:r>
            <a:r>
              <a:rPr lang="fr-FR" sz="1600" dirty="0" smtClean="0"/>
              <a:t>)</a:t>
            </a:r>
          </a:p>
          <a:p>
            <a:pPr marL="285750" indent="-285750">
              <a:buFont typeface="Arial" panose="020B0604020202020204" pitchFamily="34" charset="0"/>
              <a:buChar char="•"/>
            </a:pPr>
            <a:r>
              <a:rPr lang="fr-FR" sz="1600" dirty="0" smtClean="0"/>
              <a:t>Un Masque d’étoiles pour leur protection contre les halos</a:t>
            </a:r>
          </a:p>
          <a:p>
            <a:pPr marL="285750" indent="-285750">
              <a:buFont typeface="Arial" panose="020B0604020202020204" pitchFamily="34" charset="0"/>
              <a:buChar char="•"/>
            </a:pPr>
            <a:r>
              <a:rPr lang="fr-FR" sz="1600" dirty="0" smtClean="0"/>
              <a:t>Un Masque de Luminance </a:t>
            </a:r>
          </a:p>
          <a:p>
            <a:pPr marL="285750" indent="-285750">
              <a:buFont typeface="Arial" panose="020B0604020202020204" pitchFamily="34" charset="0"/>
              <a:buChar char="•"/>
            </a:pPr>
            <a:r>
              <a:rPr lang="fr-FR" sz="1600" dirty="0" smtClean="0"/>
              <a:t>Et bien entendu notre image en mode Linéaire</a:t>
            </a:r>
          </a:p>
          <a:p>
            <a:pPr marL="285750" indent="-285750">
              <a:buFont typeface="Arial" panose="020B0604020202020204" pitchFamily="34" charset="0"/>
              <a:buChar char="•"/>
            </a:pPr>
            <a:endParaRPr lang="fr-FR" sz="1600" dirty="0"/>
          </a:p>
          <a:p>
            <a:pPr marL="285750" indent="-285750">
              <a:buFontTx/>
              <a:buChar char="-"/>
            </a:pPr>
            <a:endParaRPr lang="fr-FR" sz="1600" dirty="0" smtClean="0"/>
          </a:p>
        </p:txBody>
      </p:sp>
    </p:spTree>
    <p:extLst>
      <p:ext uri="{BB962C8B-B14F-4D97-AF65-F5344CB8AC3E}">
        <p14:creationId xmlns:p14="http://schemas.microsoft.com/office/powerpoint/2010/main" val="371141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609600" y="510681"/>
            <a:ext cx="5040482" cy="646331"/>
          </a:xfrm>
          <a:prstGeom prst="rect">
            <a:avLst/>
          </a:prstGeom>
          <a:noFill/>
        </p:spPr>
        <p:txBody>
          <a:bodyPr wrap="none" rtlCol="0">
            <a:spAutoFit/>
          </a:bodyPr>
          <a:lstStyle/>
          <a:p>
            <a:r>
              <a:rPr lang="fr-FR" dirty="0" err="1" smtClean="0">
                <a:solidFill>
                  <a:schemeClr val="accent6"/>
                </a:solidFill>
              </a:rPr>
              <a:t>Déconvolution</a:t>
            </a:r>
            <a:r>
              <a:rPr lang="fr-FR" dirty="0" smtClean="0">
                <a:solidFill>
                  <a:schemeClr val="accent6"/>
                </a:solidFill>
              </a:rPr>
              <a:t>:</a:t>
            </a:r>
          </a:p>
          <a:p>
            <a:r>
              <a:rPr lang="fr-FR" dirty="0" smtClean="0"/>
              <a:t>Création de l’image PSF par la Fonction </a:t>
            </a:r>
            <a:r>
              <a:rPr lang="fr-FR" dirty="0" err="1" smtClean="0"/>
              <a:t>DynamicPSF</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2" y="2400299"/>
            <a:ext cx="7482830" cy="4207037"/>
          </a:xfrm>
          <a:prstGeom prst="rect">
            <a:avLst/>
          </a:prstGeom>
        </p:spPr>
      </p:pic>
      <p:sp>
        <p:nvSpPr>
          <p:cNvPr id="6" name="Ellipse 5"/>
          <p:cNvSpPr/>
          <p:nvPr/>
        </p:nvSpPr>
        <p:spPr>
          <a:xfrm>
            <a:off x="6908800" y="4267200"/>
            <a:ext cx="241300" cy="23661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328" y="3052008"/>
            <a:ext cx="2692400" cy="2667000"/>
          </a:xfrm>
          <a:prstGeom prst="rect">
            <a:avLst/>
          </a:prstGeom>
        </p:spPr>
      </p:pic>
      <p:sp>
        <p:nvSpPr>
          <p:cNvPr id="9" name="Flèche droite 8"/>
          <p:cNvSpPr/>
          <p:nvPr/>
        </p:nvSpPr>
        <p:spPr>
          <a:xfrm>
            <a:off x="8039100" y="4165600"/>
            <a:ext cx="876300" cy="33821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007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444500" y="427475"/>
            <a:ext cx="5120441" cy="646331"/>
          </a:xfrm>
          <a:prstGeom prst="rect">
            <a:avLst/>
          </a:prstGeom>
          <a:noFill/>
        </p:spPr>
        <p:txBody>
          <a:bodyPr wrap="none" rtlCol="0">
            <a:spAutoFit/>
          </a:bodyPr>
          <a:lstStyle/>
          <a:p>
            <a:r>
              <a:rPr lang="fr-FR" dirty="0" err="1" smtClean="0">
                <a:solidFill>
                  <a:schemeClr val="accent6"/>
                </a:solidFill>
              </a:rPr>
              <a:t>Déconvolution</a:t>
            </a:r>
            <a:r>
              <a:rPr lang="fr-FR" dirty="0" smtClean="0">
                <a:solidFill>
                  <a:schemeClr val="accent6"/>
                </a:solidFill>
              </a:rPr>
              <a:t>:</a:t>
            </a:r>
          </a:p>
          <a:p>
            <a:r>
              <a:rPr lang="fr-FR" dirty="0" smtClean="0"/>
              <a:t>La </a:t>
            </a:r>
            <a:r>
              <a:rPr lang="fr-FR" dirty="0" err="1" smtClean="0"/>
              <a:t>déconvolution</a:t>
            </a:r>
            <a:r>
              <a:rPr lang="fr-FR" dirty="0" smtClean="0"/>
              <a:t>: Appliquer un </a:t>
            </a:r>
            <a:r>
              <a:rPr lang="fr-FR" dirty="0" err="1" smtClean="0"/>
              <a:t>Mask</a:t>
            </a:r>
            <a:r>
              <a:rPr lang="fr-FR" dirty="0" smtClean="0"/>
              <a:t> De Luminance </a:t>
            </a: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202912"/>
            <a:ext cx="10058400" cy="5655088"/>
          </a:xfrm>
          <a:prstGeom prst="rect">
            <a:avLst/>
          </a:prstGeom>
        </p:spPr>
      </p:pic>
      <p:sp>
        <p:nvSpPr>
          <p:cNvPr id="10" name="Ellipse 9"/>
          <p:cNvSpPr/>
          <p:nvPr/>
        </p:nvSpPr>
        <p:spPr>
          <a:xfrm>
            <a:off x="4699000" y="2032000"/>
            <a:ext cx="698500" cy="584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5397500" y="1979094"/>
            <a:ext cx="1704121" cy="369332"/>
          </a:xfrm>
          <a:prstGeom prst="rect">
            <a:avLst/>
          </a:prstGeom>
          <a:noFill/>
        </p:spPr>
        <p:txBody>
          <a:bodyPr wrap="none" rtlCol="0">
            <a:spAutoFit/>
          </a:bodyPr>
          <a:lstStyle/>
          <a:p>
            <a:r>
              <a:rPr lang="fr-FR" dirty="0" smtClean="0">
                <a:solidFill>
                  <a:schemeClr val="accent6"/>
                </a:solidFill>
              </a:rPr>
              <a:t>Votre image PSF</a:t>
            </a:r>
            <a:endParaRPr lang="fr-FR" dirty="0">
              <a:solidFill>
                <a:schemeClr val="accent6"/>
              </a:solidFill>
            </a:endParaRPr>
          </a:p>
        </p:txBody>
      </p:sp>
      <p:sp>
        <p:nvSpPr>
          <p:cNvPr id="12" name="Ellipse 11"/>
          <p:cNvSpPr/>
          <p:nvPr/>
        </p:nvSpPr>
        <p:spPr>
          <a:xfrm>
            <a:off x="5215690" y="4043156"/>
            <a:ext cx="1286709" cy="584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388100" y="3965924"/>
            <a:ext cx="1616725" cy="307777"/>
          </a:xfrm>
          <a:prstGeom prst="rect">
            <a:avLst/>
          </a:prstGeom>
          <a:noFill/>
        </p:spPr>
        <p:txBody>
          <a:bodyPr wrap="none" rtlCol="0">
            <a:spAutoFit/>
          </a:bodyPr>
          <a:lstStyle/>
          <a:p>
            <a:r>
              <a:rPr lang="fr-FR" sz="1400" dirty="0" smtClean="0">
                <a:solidFill>
                  <a:schemeClr val="accent6"/>
                </a:solidFill>
              </a:rPr>
              <a:t>Votre </a:t>
            </a:r>
            <a:r>
              <a:rPr lang="fr-FR" sz="1400" dirty="0" err="1" smtClean="0">
                <a:solidFill>
                  <a:schemeClr val="accent6"/>
                </a:solidFill>
              </a:rPr>
              <a:t>Mask</a:t>
            </a:r>
            <a:r>
              <a:rPr lang="fr-FR" sz="1400" dirty="0" smtClean="0">
                <a:solidFill>
                  <a:schemeClr val="accent6"/>
                </a:solidFill>
              </a:rPr>
              <a:t> D’étoile</a:t>
            </a:r>
            <a:endParaRPr lang="fr-FR" sz="1400" dirty="0">
              <a:solidFill>
                <a:schemeClr val="accent6"/>
              </a:solidFill>
            </a:endParaRPr>
          </a:p>
        </p:txBody>
      </p:sp>
      <p:sp>
        <p:nvSpPr>
          <p:cNvPr id="14" name="Ellipse 13"/>
          <p:cNvSpPr/>
          <p:nvPr/>
        </p:nvSpPr>
        <p:spPr>
          <a:xfrm>
            <a:off x="5397500" y="3619500"/>
            <a:ext cx="461544" cy="34642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859044" y="3595476"/>
            <a:ext cx="1912703" cy="307777"/>
          </a:xfrm>
          <a:prstGeom prst="rect">
            <a:avLst/>
          </a:prstGeom>
          <a:noFill/>
        </p:spPr>
        <p:txBody>
          <a:bodyPr wrap="none" rtlCol="0">
            <a:spAutoFit/>
          </a:bodyPr>
          <a:lstStyle/>
          <a:p>
            <a:r>
              <a:rPr lang="fr-FR" sz="1400" dirty="0" smtClean="0">
                <a:solidFill>
                  <a:schemeClr val="accent6"/>
                </a:solidFill>
              </a:rPr>
              <a:t>Diminuer le Global </a:t>
            </a:r>
            <a:r>
              <a:rPr lang="fr-FR" sz="1400" dirty="0" err="1" smtClean="0">
                <a:solidFill>
                  <a:schemeClr val="accent6"/>
                </a:solidFill>
              </a:rPr>
              <a:t>dark</a:t>
            </a:r>
            <a:endParaRPr lang="fr-FR" sz="1400" dirty="0">
              <a:solidFill>
                <a:schemeClr val="accent6"/>
              </a:solidFill>
            </a:endParaRPr>
          </a:p>
        </p:txBody>
      </p:sp>
      <p:sp>
        <p:nvSpPr>
          <p:cNvPr id="16" name="Ellipse 15"/>
          <p:cNvSpPr/>
          <p:nvPr/>
        </p:nvSpPr>
        <p:spPr>
          <a:xfrm>
            <a:off x="4902200" y="3009900"/>
            <a:ext cx="1092200" cy="355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038774" y="3026082"/>
            <a:ext cx="1966051" cy="307777"/>
          </a:xfrm>
          <a:prstGeom prst="rect">
            <a:avLst/>
          </a:prstGeom>
          <a:noFill/>
        </p:spPr>
        <p:txBody>
          <a:bodyPr wrap="none" rtlCol="0">
            <a:spAutoFit/>
          </a:bodyPr>
          <a:lstStyle/>
          <a:p>
            <a:r>
              <a:rPr lang="fr-FR" sz="1400" dirty="0" smtClean="0">
                <a:solidFill>
                  <a:schemeClr val="accent6"/>
                </a:solidFill>
              </a:rPr>
              <a:t>Augmenter si nécessaire</a:t>
            </a:r>
            <a:endParaRPr lang="fr-FR" sz="1400" dirty="0">
              <a:solidFill>
                <a:schemeClr val="accent6"/>
              </a:solidFill>
            </a:endParaRPr>
          </a:p>
        </p:txBody>
      </p:sp>
    </p:spTree>
    <p:extLst>
      <p:ext uri="{BB962C8B-B14F-4D97-AF65-F5344CB8AC3E}">
        <p14:creationId xmlns:p14="http://schemas.microsoft.com/office/powerpoint/2010/main" val="22086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sp>
        <p:nvSpPr>
          <p:cNvPr id="7" name="ZoneTexte 6"/>
          <p:cNvSpPr txBox="1"/>
          <p:nvPr/>
        </p:nvSpPr>
        <p:spPr>
          <a:xfrm>
            <a:off x="4266251" y="1411962"/>
            <a:ext cx="6601217" cy="2339102"/>
          </a:xfrm>
          <a:prstGeom prst="rect">
            <a:avLst/>
          </a:prstGeom>
          <a:noFill/>
        </p:spPr>
        <p:txBody>
          <a:bodyPr wrap="square" rtlCol="0">
            <a:spAutoFit/>
          </a:bodyPr>
          <a:lstStyle/>
          <a:p>
            <a:r>
              <a:rPr lang="fr-FR" dirty="0" smtClean="0">
                <a:solidFill>
                  <a:schemeClr val="accent6"/>
                </a:solidFill>
                <a:latin typeface="Arial Rounded MT Bold" panose="020F0704030504030204" pitchFamily="34" charset="0"/>
              </a:rPr>
              <a:t>L’interface</a:t>
            </a:r>
          </a:p>
          <a:p>
            <a:r>
              <a:rPr lang="fr-FR" sz="1400" dirty="0" smtClean="0">
                <a:solidFill>
                  <a:schemeClr val="accent6"/>
                </a:solidFill>
              </a:rPr>
              <a:t/>
            </a:r>
            <a:br>
              <a:rPr lang="fr-FR" sz="1400" dirty="0" smtClean="0">
                <a:solidFill>
                  <a:schemeClr val="accent6"/>
                </a:solidFill>
              </a:rPr>
            </a:br>
            <a:r>
              <a:rPr lang="fr-FR" sz="1600" dirty="0" smtClean="0"/>
              <a:t>L’interface est constituée d’une colonne principale sur la gauche avec: </a:t>
            </a:r>
            <a:r>
              <a:rPr lang="fr-FR" sz="1600" dirty="0" err="1" smtClean="0"/>
              <a:t>process</a:t>
            </a:r>
            <a:r>
              <a:rPr lang="fr-FR" sz="1600" dirty="0" smtClean="0"/>
              <a:t> consol – </a:t>
            </a:r>
            <a:r>
              <a:rPr lang="fr-FR" sz="1600" dirty="0" err="1" smtClean="0"/>
              <a:t>process</a:t>
            </a:r>
            <a:r>
              <a:rPr lang="fr-FR" sz="1600" dirty="0" smtClean="0"/>
              <a:t> explorer – </a:t>
            </a:r>
            <a:r>
              <a:rPr lang="fr-FR" sz="1600" dirty="0" err="1" smtClean="0"/>
              <a:t>history</a:t>
            </a:r>
            <a:r>
              <a:rPr lang="fr-FR" sz="1600" dirty="0" smtClean="0"/>
              <a:t> explorer qui sont les consoles les plus utilisées.</a:t>
            </a:r>
          </a:p>
          <a:p>
            <a:endParaRPr lang="fr-FR" sz="1600" dirty="0"/>
          </a:p>
          <a:p>
            <a:r>
              <a:rPr lang="fr-FR" sz="1600" dirty="0" smtClean="0"/>
              <a:t>L’interface dispose aussi d’une barre menu qui permet d’avoir accès a toutes les fonctions de PI dont la sauvegarde des fichiers.</a:t>
            </a:r>
            <a:endParaRPr lang="fr-FR" sz="1600" dirty="0">
              <a:solidFill>
                <a:schemeClr val="accent6"/>
              </a:solidFill>
            </a:endParaRPr>
          </a:p>
          <a:p>
            <a:endParaRPr lang="fr-FR"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365" y="3651377"/>
            <a:ext cx="2557772" cy="2968627"/>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335" y="3651376"/>
            <a:ext cx="2956542" cy="2968627"/>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5551" y="3651376"/>
            <a:ext cx="3354790" cy="2968627"/>
          </a:xfrm>
          <a:prstGeom prst="rect">
            <a:avLst/>
          </a:prstGeom>
        </p:spPr>
      </p:pic>
    </p:spTree>
    <p:extLst>
      <p:ext uri="{BB962C8B-B14F-4D97-AF65-F5344CB8AC3E}">
        <p14:creationId xmlns:p14="http://schemas.microsoft.com/office/powerpoint/2010/main" val="197333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444500" y="427475"/>
            <a:ext cx="1613070" cy="646331"/>
          </a:xfrm>
          <a:prstGeom prst="rect">
            <a:avLst/>
          </a:prstGeom>
          <a:noFill/>
        </p:spPr>
        <p:txBody>
          <a:bodyPr wrap="none" rtlCol="0">
            <a:spAutoFit/>
          </a:bodyPr>
          <a:lstStyle/>
          <a:p>
            <a:r>
              <a:rPr lang="fr-FR" dirty="0" err="1" smtClean="0">
                <a:solidFill>
                  <a:schemeClr val="accent6"/>
                </a:solidFill>
              </a:rPr>
              <a:t>Déconvolution</a:t>
            </a:r>
            <a:r>
              <a:rPr lang="fr-FR" dirty="0" smtClean="0">
                <a:solidFill>
                  <a:schemeClr val="accent6"/>
                </a:solidFill>
              </a:rPr>
              <a:t>:</a:t>
            </a:r>
          </a:p>
          <a:p>
            <a:r>
              <a:rPr lang="fr-FR" dirty="0" smtClean="0"/>
              <a:t>Résultat:</a:t>
            </a:r>
            <a:endParaRPr lang="fr-FR" dirty="0"/>
          </a:p>
        </p:txBody>
      </p:sp>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937" y="1208087"/>
            <a:ext cx="5572125" cy="5000625"/>
          </a:xfrm>
          <a:prstGeom prst="rect">
            <a:avLst/>
          </a:prstGeom>
        </p:spPr>
      </p:pic>
    </p:spTree>
    <p:extLst>
      <p:ext uri="{BB962C8B-B14F-4D97-AF65-F5344CB8AC3E}">
        <p14:creationId xmlns:p14="http://schemas.microsoft.com/office/powerpoint/2010/main" val="21813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444500" y="427475"/>
            <a:ext cx="1613070" cy="646331"/>
          </a:xfrm>
          <a:prstGeom prst="rect">
            <a:avLst/>
          </a:prstGeom>
          <a:noFill/>
        </p:spPr>
        <p:txBody>
          <a:bodyPr wrap="none" rtlCol="0">
            <a:spAutoFit/>
          </a:bodyPr>
          <a:lstStyle/>
          <a:p>
            <a:r>
              <a:rPr lang="fr-FR" dirty="0" err="1" smtClean="0">
                <a:solidFill>
                  <a:schemeClr val="accent6"/>
                </a:solidFill>
              </a:rPr>
              <a:t>Déconvolution</a:t>
            </a:r>
            <a:r>
              <a:rPr lang="fr-FR" dirty="0" smtClean="0">
                <a:solidFill>
                  <a:schemeClr val="accent6"/>
                </a:solidFill>
              </a:rPr>
              <a:t>:</a:t>
            </a:r>
          </a:p>
          <a:p>
            <a:r>
              <a:rPr lang="fr-FR" dirty="0" smtClean="0"/>
              <a:t>Résultat:</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575" y="1266825"/>
            <a:ext cx="5276850" cy="4324350"/>
          </a:xfrm>
          <a:prstGeom prst="rect">
            <a:avLst/>
          </a:prstGeom>
        </p:spPr>
      </p:pic>
    </p:spTree>
    <p:extLst>
      <p:ext uri="{BB962C8B-B14F-4D97-AF65-F5344CB8AC3E}">
        <p14:creationId xmlns:p14="http://schemas.microsoft.com/office/powerpoint/2010/main" val="36014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3048001" y="1277006"/>
            <a:ext cx="8968727" cy="3539430"/>
          </a:xfrm>
          <a:prstGeom prst="rect">
            <a:avLst/>
          </a:prstGeom>
          <a:noFill/>
        </p:spPr>
        <p:txBody>
          <a:bodyPr wrap="square" rtlCol="0">
            <a:spAutoFit/>
          </a:bodyPr>
          <a:lstStyle/>
          <a:p>
            <a:r>
              <a:rPr lang="fr-FR" sz="1600" b="1" dirty="0" smtClean="0">
                <a:solidFill>
                  <a:schemeClr val="accent6"/>
                </a:solidFill>
              </a:rPr>
              <a:t>La Réduction de Bruit</a:t>
            </a:r>
          </a:p>
          <a:p>
            <a:r>
              <a:rPr lang="fr-FR" sz="1600" dirty="0" smtClean="0"/>
              <a:t>L’astrophotographie est une constante bataille entre le Signal et le Bruit.</a:t>
            </a:r>
          </a:p>
          <a:p>
            <a:r>
              <a:rPr lang="fr-FR" sz="1600" dirty="0" smtClean="0"/>
              <a:t>La 1</a:t>
            </a:r>
            <a:r>
              <a:rPr lang="fr-FR" sz="1600" baseline="30000" dirty="0" smtClean="0"/>
              <a:t>ère</a:t>
            </a:r>
            <a:r>
              <a:rPr lang="fr-FR" sz="1600" dirty="0" smtClean="0"/>
              <a:t> chose a faire, bien entendu, est d’essayer d’obtenir un ratio Signal/Bruit Max grâce au temps de pose totale de votre image, en gros plus vous aurez de temps de pose moins votre image sera bruité.</a:t>
            </a:r>
          </a:p>
          <a:p>
            <a:endParaRPr lang="fr-FR" sz="1600" dirty="0"/>
          </a:p>
          <a:p>
            <a:r>
              <a:rPr lang="fr-FR" sz="1600" dirty="0" smtClean="0"/>
              <a:t>Bien entendu il existe des solutions via le logiciel pour réduire le bruit artificiellement.</a:t>
            </a:r>
          </a:p>
          <a:p>
            <a:r>
              <a:rPr lang="fr-FR" sz="1600" dirty="0" smtClean="0"/>
              <a:t>Le bruit se concentre essentiellement au niveau du Fond du ciel (dans les noir donc) le but est tout d’abord d’isolé le FDC du reste de l’image avec un </a:t>
            </a:r>
            <a:r>
              <a:rPr lang="fr-FR" sz="1600" dirty="0" err="1" smtClean="0"/>
              <a:t>Mask</a:t>
            </a:r>
            <a:r>
              <a:rPr lang="fr-FR" sz="1600" dirty="0" smtClean="0"/>
              <a:t>.</a:t>
            </a:r>
          </a:p>
          <a:p>
            <a:endParaRPr lang="fr-FR" sz="1600" dirty="0"/>
          </a:p>
          <a:p>
            <a:r>
              <a:rPr lang="fr-FR" sz="1600" dirty="0" smtClean="0"/>
              <a:t>Si l’image reste bruité il est aussi possible d’appliquer un antibruit sur la totalité de l’image mais attention aux détails qui risques d’être perdu.</a:t>
            </a:r>
          </a:p>
          <a:p>
            <a:endParaRPr lang="fr-FR" sz="1600" dirty="0"/>
          </a:p>
          <a:p>
            <a:r>
              <a:rPr lang="fr-FR" sz="1600" dirty="0" smtClean="0"/>
              <a:t>Encore une fois il faut un bon compromis entre les 2.</a:t>
            </a:r>
          </a:p>
          <a:p>
            <a:endParaRPr lang="fr-FR" sz="1600" b="1" dirty="0" smtClean="0"/>
          </a:p>
        </p:txBody>
      </p:sp>
    </p:spTree>
    <p:extLst>
      <p:ext uri="{BB962C8B-B14F-4D97-AF65-F5344CB8AC3E}">
        <p14:creationId xmlns:p14="http://schemas.microsoft.com/office/powerpoint/2010/main" val="298254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444500" y="427475"/>
            <a:ext cx="6845300" cy="1508105"/>
          </a:xfrm>
          <a:prstGeom prst="rect">
            <a:avLst/>
          </a:prstGeom>
          <a:noFill/>
        </p:spPr>
        <p:txBody>
          <a:bodyPr wrap="square" rtlCol="0">
            <a:spAutoFit/>
          </a:bodyPr>
          <a:lstStyle/>
          <a:p>
            <a:r>
              <a:rPr lang="fr-FR" dirty="0" smtClean="0">
                <a:solidFill>
                  <a:schemeClr val="accent6"/>
                </a:solidFill>
              </a:rPr>
              <a:t>Antibruit Par </a:t>
            </a:r>
            <a:r>
              <a:rPr lang="fr-FR" dirty="0" err="1" smtClean="0">
                <a:solidFill>
                  <a:schemeClr val="accent6"/>
                </a:solidFill>
              </a:rPr>
              <a:t>Atrouswavelet</a:t>
            </a:r>
            <a:r>
              <a:rPr lang="fr-FR" dirty="0" smtClean="0">
                <a:solidFill>
                  <a:schemeClr val="accent6"/>
                </a:solidFill>
              </a:rPr>
              <a:t> (Linéaire):</a:t>
            </a:r>
          </a:p>
          <a:p>
            <a:r>
              <a:rPr lang="fr-FR" sz="1400" dirty="0" smtClean="0"/>
              <a:t>Appliquer le </a:t>
            </a:r>
            <a:r>
              <a:rPr lang="fr-FR" sz="1400" dirty="0" err="1" smtClean="0"/>
              <a:t>Mask</a:t>
            </a:r>
            <a:r>
              <a:rPr lang="fr-FR" sz="1400" dirty="0" smtClean="0"/>
              <a:t> qui vous permettra d’isolé ce que vous voulez </a:t>
            </a:r>
            <a:r>
              <a:rPr lang="fr-FR" sz="1400" dirty="0" err="1" smtClean="0"/>
              <a:t>débruiter</a:t>
            </a:r>
            <a:r>
              <a:rPr lang="fr-FR" sz="1400" dirty="0" smtClean="0"/>
              <a:t>.</a:t>
            </a:r>
          </a:p>
          <a:p>
            <a:r>
              <a:rPr lang="fr-FR" sz="1400" dirty="0" smtClean="0"/>
              <a:t>Ici le FDC est isolé. Ouvrir ATW et utiliser des paramètre de Noise </a:t>
            </a:r>
            <a:r>
              <a:rPr lang="fr-FR" sz="1400" dirty="0" err="1" smtClean="0"/>
              <a:t>Reducer</a:t>
            </a:r>
            <a:r>
              <a:rPr lang="fr-FR" sz="1400" dirty="0" smtClean="0"/>
              <a:t> comme suite en venant jouer sur le </a:t>
            </a:r>
            <a:r>
              <a:rPr lang="fr-FR" sz="1400" dirty="0" err="1" smtClean="0"/>
              <a:t>Amount</a:t>
            </a:r>
            <a:r>
              <a:rPr lang="fr-FR" sz="1400" dirty="0" smtClean="0"/>
              <a:t> et </a:t>
            </a:r>
            <a:r>
              <a:rPr lang="fr-FR" sz="1400" dirty="0" err="1" smtClean="0"/>
              <a:t>Thresold</a:t>
            </a:r>
            <a:r>
              <a:rPr lang="fr-FR" sz="1400" dirty="0" smtClean="0"/>
              <a:t> sur les différente couches jusqu’à obtenir le résultat souhaité.  </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90" y="1600200"/>
            <a:ext cx="2988268" cy="51308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827" y="1739900"/>
            <a:ext cx="5000685" cy="4622800"/>
          </a:xfrm>
          <a:prstGeom prst="rect">
            <a:avLst/>
          </a:prstGeom>
        </p:spPr>
      </p:pic>
    </p:spTree>
    <p:extLst>
      <p:ext uri="{BB962C8B-B14F-4D97-AF65-F5344CB8AC3E}">
        <p14:creationId xmlns:p14="http://schemas.microsoft.com/office/powerpoint/2010/main" val="61708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30200" y="427475"/>
            <a:ext cx="6845300" cy="1723549"/>
          </a:xfrm>
          <a:prstGeom prst="rect">
            <a:avLst/>
          </a:prstGeom>
          <a:noFill/>
        </p:spPr>
        <p:txBody>
          <a:bodyPr wrap="square" rtlCol="0">
            <a:spAutoFit/>
          </a:bodyPr>
          <a:lstStyle/>
          <a:p>
            <a:r>
              <a:rPr lang="fr-FR" dirty="0" smtClean="0">
                <a:solidFill>
                  <a:schemeClr val="accent6"/>
                </a:solidFill>
              </a:rPr>
              <a:t>Antibruit Par ACDNR (image NON-Linéaire):</a:t>
            </a:r>
          </a:p>
          <a:p>
            <a:r>
              <a:rPr lang="fr-FR" sz="1400" dirty="0" smtClean="0"/>
              <a:t>Appliquer le </a:t>
            </a:r>
            <a:r>
              <a:rPr lang="fr-FR" sz="1400" dirty="0" err="1" smtClean="0"/>
              <a:t>Mask</a:t>
            </a:r>
            <a:r>
              <a:rPr lang="fr-FR" sz="1400" dirty="0" smtClean="0"/>
              <a:t> ou régler light </a:t>
            </a:r>
            <a:r>
              <a:rPr lang="fr-FR" sz="1400" dirty="0" err="1" smtClean="0"/>
              <a:t>mask</a:t>
            </a:r>
            <a:r>
              <a:rPr lang="fr-FR" sz="1400" dirty="0" smtClean="0"/>
              <a:t> dans la fonction, qui vous permettra d’isolé ce que vous voulez </a:t>
            </a:r>
            <a:r>
              <a:rPr lang="fr-FR" sz="1400" dirty="0" err="1" smtClean="0"/>
              <a:t>débruiter</a:t>
            </a:r>
            <a:r>
              <a:rPr lang="fr-FR" sz="1400" dirty="0" smtClean="0"/>
              <a:t>.</a:t>
            </a:r>
          </a:p>
          <a:p>
            <a:r>
              <a:rPr lang="fr-FR" sz="1400" dirty="0" smtClean="0"/>
              <a:t>Ici le FDC est isolé. Ouvrir ACDNR et utiliser des paramètre de </a:t>
            </a:r>
            <a:r>
              <a:rPr lang="fr-FR" sz="1400" dirty="0" err="1" smtClean="0"/>
              <a:t>StdDEV</a:t>
            </a:r>
            <a:r>
              <a:rPr lang="fr-FR" sz="1400" dirty="0" smtClean="0"/>
              <a:t> , </a:t>
            </a:r>
            <a:r>
              <a:rPr lang="fr-FR" sz="1400" dirty="0" err="1" smtClean="0"/>
              <a:t>Amount</a:t>
            </a:r>
            <a:r>
              <a:rPr lang="fr-FR" sz="1400" dirty="0" smtClean="0"/>
              <a:t> et itération jusqu’à obtenir le résultat souhaité.  </a:t>
            </a:r>
            <a:r>
              <a:rPr lang="fr-FR" sz="1400" dirty="0" err="1" smtClean="0"/>
              <a:t>Lightness</a:t>
            </a:r>
            <a:r>
              <a:rPr lang="fr-FR" sz="1400" dirty="0" smtClean="0"/>
              <a:t> pour image la luminance et Chrominance pour la couleur.</a:t>
            </a:r>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27" y="1643973"/>
            <a:ext cx="3761873" cy="504109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27" y="1665294"/>
            <a:ext cx="5221073" cy="5019778"/>
          </a:xfrm>
          <a:prstGeom prst="rect">
            <a:avLst/>
          </a:prstGeom>
        </p:spPr>
      </p:pic>
    </p:spTree>
    <p:extLst>
      <p:ext uri="{BB962C8B-B14F-4D97-AF65-F5344CB8AC3E}">
        <p14:creationId xmlns:p14="http://schemas.microsoft.com/office/powerpoint/2010/main" val="396513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30200" y="427475"/>
            <a:ext cx="6845300" cy="1508105"/>
          </a:xfrm>
          <a:prstGeom prst="rect">
            <a:avLst/>
          </a:prstGeom>
          <a:noFill/>
        </p:spPr>
        <p:txBody>
          <a:bodyPr wrap="square" rtlCol="0">
            <a:spAutoFit/>
          </a:bodyPr>
          <a:lstStyle/>
          <a:p>
            <a:r>
              <a:rPr lang="fr-FR" dirty="0" err="1" smtClean="0">
                <a:solidFill>
                  <a:schemeClr val="accent6"/>
                </a:solidFill>
              </a:rPr>
              <a:t>Dynamic</a:t>
            </a:r>
            <a:r>
              <a:rPr lang="fr-FR" dirty="0" smtClean="0">
                <a:solidFill>
                  <a:schemeClr val="accent6"/>
                </a:solidFill>
              </a:rPr>
              <a:t> Background Extraction (image Linéaire)</a:t>
            </a:r>
          </a:p>
          <a:p>
            <a:r>
              <a:rPr lang="fr-FR" sz="1400" dirty="0" smtClean="0"/>
              <a:t>Cet outil est un outil très puissant permettant de corriger les </a:t>
            </a:r>
            <a:r>
              <a:rPr lang="fr-FR" sz="1400" dirty="0" smtClean="0">
                <a:solidFill>
                  <a:schemeClr val="accent6"/>
                </a:solidFill>
              </a:rPr>
              <a:t>gradients </a:t>
            </a:r>
            <a:r>
              <a:rPr lang="fr-FR" sz="1400" dirty="0" smtClean="0"/>
              <a:t>et les défauts de </a:t>
            </a:r>
            <a:r>
              <a:rPr lang="fr-FR" sz="1400" dirty="0" smtClean="0">
                <a:solidFill>
                  <a:schemeClr val="accent6"/>
                </a:solidFill>
              </a:rPr>
              <a:t>vignetage</a:t>
            </a:r>
            <a:r>
              <a:rPr lang="fr-FR" sz="1400" dirty="0" smtClean="0"/>
              <a:t>.</a:t>
            </a:r>
          </a:p>
          <a:p>
            <a:r>
              <a:rPr lang="fr-FR" sz="1400" dirty="0" smtClean="0"/>
              <a:t>Pour le vignetage sélectionner correction par: </a:t>
            </a:r>
            <a:r>
              <a:rPr lang="fr-FR" sz="1400" dirty="0" smtClean="0">
                <a:solidFill>
                  <a:schemeClr val="accent6"/>
                </a:solidFill>
              </a:rPr>
              <a:t>Division</a:t>
            </a:r>
          </a:p>
          <a:p>
            <a:r>
              <a:rPr lang="fr-FR" sz="1400" dirty="0" smtClean="0"/>
              <a:t>Pour le gradient sélectionner correction par: </a:t>
            </a:r>
            <a:r>
              <a:rPr lang="fr-FR" sz="1400" dirty="0" smtClean="0">
                <a:solidFill>
                  <a:schemeClr val="accent6"/>
                </a:solidFill>
              </a:rPr>
              <a:t>Soustraction</a:t>
            </a:r>
            <a:endParaRPr lang="fr-FR" sz="1400" dirty="0" smtClean="0"/>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3649"/>
            <a:ext cx="8331200" cy="4684012"/>
          </a:xfrm>
          <a:prstGeom prst="rect">
            <a:avLst/>
          </a:prstGeom>
        </p:spPr>
      </p:pic>
    </p:spTree>
    <p:extLst>
      <p:ext uri="{BB962C8B-B14F-4D97-AF65-F5344CB8AC3E}">
        <p14:creationId xmlns:p14="http://schemas.microsoft.com/office/powerpoint/2010/main" val="66615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60" y="2159000"/>
            <a:ext cx="4477157" cy="35814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960" y="2159000"/>
            <a:ext cx="4515248" cy="361187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767" y="500420"/>
            <a:ext cx="4143433" cy="3317159"/>
          </a:xfrm>
          <a:prstGeom prst="rect">
            <a:avLst/>
          </a:prstGeom>
        </p:spPr>
      </p:pic>
    </p:spTree>
    <p:extLst>
      <p:ext uri="{BB962C8B-B14F-4D97-AF65-F5344CB8AC3E}">
        <p14:creationId xmlns:p14="http://schemas.microsoft.com/office/powerpoint/2010/main" val="32051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30200" y="427475"/>
            <a:ext cx="6845300" cy="1508105"/>
          </a:xfrm>
          <a:prstGeom prst="rect">
            <a:avLst/>
          </a:prstGeom>
          <a:noFill/>
        </p:spPr>
        <p:txBody>
          <a:bodyPr wrap="square" rtlCol="0">
            <a:spAutoFit/>
          </a:bodyPr>
          <a:lstStyle/>
          <a:p>
            <a:r>
              <a:rPr lang="fr-FR" dirty="0" smtClean="0">
                <a:solidFill>
                  <a:schemeClr val="accent6"/>
                </a:solidFill>
              </a:rPr>
              <a:t>Background </a:t>
            </a:r>
            <a:r>
              <a:rPr lang="fr-FR" dirty="0" err="1" smtClean="0">
                <a:solidFill>
                  <a:schemeClr val="accent6"/>
                </a:solidFill>
              </a:rPr>
              <a:t>Neutralization</a:t>
            </a:r>
            <a:r>
              <a:rPr lang="fr-FR" dirty="0">
                <a:solidFill>
                  <a:schemeClr val="accent6"/>
                </a:solidFill>
              </a:rPr>
              <a:t> (Image </a:t>
            </a:r>
            <a:r>
              <a:rPr lang="fr-FR" dirty="0" smtClean="0">
                <a:solidFill>
                  <a:schemeClr val="accent6"/>
                </a:solidFill>
              </a:rPr>
              <a:t>Linéaire</a:t>
            </a:r>
            <a:r>
              <a:rPr lang="fr-FR" dirty="0">
                <a:solidFill>
                  <a:schemeClr val="accent6"/>
                </a:solidFill>
              </a:rPr>
              <a:t>)</a:t>
            </a:r>
          </a:p>
          <a:p>
            <a:r>
              <a:rPr lang="fr-FR" sz="1400" dirty="0" smtClean="0"/>
              <a:t>Cet outil est un outil d’alignement des histogrammes,</a:t>
            </a:r>
          </a:p>
          <a:p>
            <a:r>
              <a:rPr lang="fr-FR" sz="1400" dirty="0" smtClean="0"/>
              <a:t>A l’inverse de </a:t>
            </a:r>
            <a:r>
              <a:rPr lang="fr-FR" sz="1400" dirty="0" err="1" smtClean="0"/>
              <a:t>photoshop</a:t>
            </a:r>
            <a:r>
              <a:rPr lang="fr-FR" sz="1400" dirty="0" smtClean="0"/>
              <a:t> cet opération peu se faire en automatique grâce a cette fonction,</a:t>
            </a:r>
          </a:p>
          <a:p>
            <a:pPr marL="285750" indent="-285750">
              <a:buFontTx/>
              <a:buChar char="-"/>
            </a:pPr>
            <a:r>
              <a:rPr lang="fr-FR" sz="1400" dirty="0" smtClean="0"/>
              <a:t>Faire un </a:t>
            </a:r>
            <a:r>
              <a:rPr lang="fr-FR" sz="1400" dirty="0" err="1" smtClean="0"/>
              <a:t>preview</a:t>
            </a:r>
            <a:r>
              <a:rPr lang="fr-FR" sz="1400" dirty="0" smtClean="0"/>
              <a:t> dans le FDC</a:t>
            </a:r>
          </a:p>
          <a:p>
            <a:pPr marL="285750" indent="-285750">
              <a:buFontTx/>
              <a:buChar char="-"/>
            </a:pPr>
            <a:r>
              <a:rPr lang="fr-FR" sz="1400" dirty="0" smtClean="0"/>
              <a:t>Utiliser ce </a:t>
            </a:r>
            <a:r>
              <a:rPr lang="fr-FR" sz="1400" dirty="0" err="1" smtClean="0"/>
              <a:t>preview</a:t>
            </a:r>
            <a:r>
              <a:rPr lang="fr-FR" sz="1400" dirty="0" smtClean="0"/>
              <a:t> dans la fonction</a:t>
            </a:r>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00" y="2139950"/>
            <a:ext cx="5994400" cy="3365500"/>
          </a:xfrm>
          <a:prstGeom prst="rect">
            <a:avLst/>
          </a:prstGeom>
        </p:spPr>
      </p:pic>
    </p:spTree>
    <p:extLst>
      <p:ext uri="{BB962C8B-B14F-4D97-AF65-F5344CB8AC3E}">
        <p14:creationId xmlns:p14="http://schemas.microsoft.com/office/powerpoint/2010/main" val="17533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02202"/>
            <a:ext cx="9271000" cy="5212392"/>
          </a:xfrm>
          <a:prstGeom prst="rect">
            <a:avLst/>
          </a:prstGeom>
        </p:spPr>
      </p:pic>
      <p:sp>
        <p:nvSpPr>
          <p:cNvPr id="6" name="ZoneTexte 5"/>
          <p:cNvSpPr txBox="1"/>
          <p:nvPr/>
        </p:nvSpPr>
        <p:spPr>
          <a:xfrm>
            <a:off x="1219200" y="662174"/>
            <a:ext cx="721480" cy="369332"/>
          </a:xfrm>
          <a:prstGeom prst="rect">
            <a:avLst/>
          </a:prstGeom>
          <a:noFill/>
        </p:spPr>
        <p:txBody>
          <a:bodyPr wrap="none" rtlCol="0">
            <a:spAutoFit/>
          </a:bodyPr>
          <a:lstStyle/>
          <a:p>
            <a:r>
              <a:rPr lang="fr-FR" dirty="0" smtClean="0"/>
              <a:t>Avant</a:t>
            </a:r>
            <a:endParaRPr lang="fr-FR" dirty="0"/>
          </a:p>
        </p:txBody>
      </p:sp>
    </p:spTree>
    <p:extLst>
      <p:ext uri="{BB962C8B-B14F-4D97-AF65-F5344CB8AC3E}">
        <p14:creationId xmlns:p14="http://schemas.microsoft.com/office/powerpoint/2010/main" val="108337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1219200" y="662174"/>
            <a:ext cx="721864" cy="369332"/>
          </a:xfrm>
          <a:prstGeom prst="rect">
            <a:avLst/>
          </a:prstGeom>
          <a:noFill/>
        </p:spPr>
        <p:txBody>
          <a:bodyPr wrap="none" rtlCol="0">
            <a:spAutoFit/>
          </a:bodyPr>
          <a:lstStyle/>
          <a:p>
            <a:r>
              <a:rPr lang="fr-FR" dirty="0" smtClean="0"/>
              <a:t>Après</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09700"/>
            <a:ext cx="9058111" cy="5092700"/>
          </a:xfrm>
          <a:prstGeom prst="rect">
            <a:avLst/>
          </a:prstGeom>
        </p:spPr>
      </p:pic>
    </p:spTree>
    <p:extLst>
      <p:ext uri="{BB962C8B-B14F-4D97-AF65-F5344CB8AC3E}">
        <p14:creationId xmlns:p14="http://schemas.microsoft.com/office/powerpoint/2010/main" val="16943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7" name="ZoneTexte 6"/>
          <p:cNvSpPr txBox="1"/>
          <p:nvPr/>
        </p:nvSpPr>
        <p:spPr>
          <a:xfrm>
            <a:off x="6851389" y="1691014"/>
            <a:ext cx="5010411" cy="2585323"/>
          </a:xfrm>
          <a:prstGeom prst="rect">
            <a:avLst/>
          </a:prstGeom>
          <a:noFill/>
        </p:spPr>
        <p:txBody>
          <a:bodyPr wrap="square" rtlCol="0">
            <a:spAutoFit/>
          </a:bodyPr>
          <a:lstStyle/>
          <a:p>
            <a:r>
              <a:rPr lang="fr-FR" dirty="0">
                <a:solidFill>
                  <a:schemeClr val="accent6"/>
                </a:solidFill>
                <a:latin typeface="Arial Rounded MT Bold" panose="020F0704030504030204" pitchFamily="34" charset="0"/>
              </a:rPr>
              <a:t>Les principes Généraux du logiciel</a:t>
            </a:r>
          </a:p>
          <a:p>
            <a:pPr marL="285750" indent="-285750">
              <a:buFont typeface="Arial" panose="020B0604020202020204" pitchFamily="34" charset="0"/>
              <a:buChar char="•"/>
            </a:pPr>
            <a:r>
              <a:rPr lang="fr-FR" sz="1600" dirty="0" smtClean="0">
                <a:solidFill>
                  <a:schemeClr val="tx2"/>
                </a:solidFill>
              </a:rPr>
              <a:t>STF </a:t>
            </a:r>
            <a:r>
              <a:rPr lang="fr-FR" sz="1600" dirty="0" err="1" smtClean="0">
                <a:solidFill>
                  <a:schemeClr val="tx2"/>
                </a:solidFill>
              </a:rPr>
              <a:t>Function</a:t>
            </a:r>
            <a:r>
              <a:rPr lang="fr-FR" sz="1600" dirty="0" smtClean="0">
                <a:solidFill>
                  <a:schemeClr val="tx2"/>
                </a:solidFill>
              </a:rPr>
              <a:t> – Visualiser une image brut</a:t>
            </a:r>
          </a:p>
          <a:p>
            <a:pPr marL="285750" indent="-285750">
              <a:buFont typeface="Arial" panose="020B0604020202020204" pitchFamily="34" charset="0"/>
              <a:buChar char="•"/>
            </a:pPr>
            <a:r>
              <a:rPr lang="fr-FR" sz="1600" dirty="0">
                <a:solidFill>
                  <a:schemeClr val="tx2"/>
                </a:solidFill>
              </a:rPr>
              <a:t>Appliquer un </a:t>
            </a:r>
            <a:r>
              <a:rPr lang="fr-FR" sz="1600" dirty="0" err="1">
                <a:solidFill>
                  <a:schemeClr val="tx2"/>
                </a:solidFill>
              </a:rPr>
              <a:t>process</a:t>
            </a:r>
            <a:endParaRPr lang="fr-FR" sz="1600" dirty="0">
              <a:solidFill>
                <a:schemeClr val="tx2"/>
              </a:solidFill>
            </a:endParaRPr>
          </a:p>
          <a:p>
            <a:pPr marL="800100" lvl="1" indent="-342900">
              <a:buFont typeface="+mj-lt"/>
              <a:buAutoNum type="arabicPeriod"/>
            </a:pPr>
            <a:r>
              <a:rPr lang="fr-FR" sz="1600" dirty="0">
                <a:solidFill>
                  <a:schemeClr val="tx2"/>
                </a:solidFill>
              </a:rPr>
              <a:t>À une </a:t>
            </a:r>
            <a:r>
              <a:rPr lang="fr-FR" sz="1600" dirty="0" smtClean="0">
                <a:solidFill>
                  <a:schemeClr val="tx2"/>
                </a:solidFill>
              </a:rPr>
              <a:t>images</a:t>
            </a:r>
            <a:endParaRPr lang="fr-FR" sz="1600" dirty="0">
              <a:solidFill>
                <a:schemeClr val="tx2"/>
              </a:solidFill>
            </a:endParaRPr>
          </a:p>
          <a:p>
            <a:pPr marL="800100" lvl="1" indent="-342900">
              <a:buFont typeface="+mj-lt"/>
              <a:buAutoNum type="arabicPeriod"/>
            </a:pPr>
            <a:r>
              <a:rPr lang="fr-FR" sz="1600" dirty="0">
                <a:solidFill>
                  <a:schemeClr val="tx2"/>
                </a:solidFill>
              </a:rPr>
              <a:t>A l’image active</a:t>
            </a:r>
          </a:p>
          <a:p>
            <a:pPr marL="800100" lvl="1" indent="-342900">
              <a:buFont typeface="+mj-lt"/>
              <a:buAutoNum type="arabicPeriod"/>
            </a:pPr>
            <a:r>
              <a:rPr lang="fr-FR" sz="1600" dirty="0">
                <a:solidFill>
                  <a:schemeClr val="tx2"/>
                </a:solidFill>
              </a:rPr>
              <a:t>En Mode globale</a:t>
            </a:r>
          </a:p>
          <a:p>
            <a:pPr marL="285750" indent="-285750">
              <a:buFont typeface="Arial" panose="020B0604020202020204" pitchFamily="34" charset="0"/>
              <a:buChar char="•"/>
            </a:pPr>
            <a:r>
              <a:rPr lang="fr-FR" sz="1600" dirty="0" smtClean="0">
                <a:solidFill>
                  <a:schemeClr val="tx2"/>
                </a:solidFill>
              </a:rPr>
              <a:t>Sauvegarder un </a:t>
            </a:r>
            <a:r>
              <a:rPr lang="fr-FR" sz="1600" dirty="0" err="1" smtClean="0">
                <a:solidFill>
                  <a:schemeClr val="tx2"/>
                </a:solidFill>
              </a:rPr>
              <a:t>process</a:t>
            </a:r>
            <a:r>
              <a:rPr lang="fr-FR" sz="1600" dirty="0" smtClean="0">
                <a:solidFill>
                  <a:schemeClr val="tx2"/>
                </a:solidFill>
              </a:rPr>
              <a:t> pour une réutilisation</a:t>
            </a:r>
          </a:p>
          <a:p>
            <a:pPr marL="285750" indent="-285750">
              <a:buFont typeface="Arial" panose="020B0604020202020204" pitchFamily="34" charset="0"/>
              <a:buChar char="•"/>
            </a:pPr>
            <a:r>
              <a:rPr lang="fr-FR" sz="1600" dirty="0" err="1" smtClean="0">
                <a:solidFill>
                  <a:schemeClr val="tx2"/>
                </a:solidFill>
              </a:rPr>
              <a:t>Prévisualiser</a:t>
            </a:r>
            <a:r>
              <a:rPr lang="fr-FR" sz="1600" dirty="0" smtClean="0">
                <a:solidFill>
                  <a:schemeClr val="tx2"/>
                </a:solidFill>
              </a:rPr>
              <a:t> un effet</a:t>
            </a:r>
          </a:p>
          <a:p>
            <a:pPr marL="285750" indent="-285750">
              <a:buFont typeface="Arial" panose="020B0604020202020204" pitchFamily="34" charset="0"/>
              <a:buChar char="•"/>
            </a:pPr>
            <a:r>
              <a:rPr lang="fr-FR" sz="1600" dirty="0" smtClean="0">
                <a:solidFill>
                  <a:schemeClr val="tx2"/>
                </a:solidFill>
              </a:rPr>
              <a:t>Réaliser des zones de </a:t>
            </a:r>
            <a:r>
              <a:rPr lang="fr-FR" sz="1600" dirty="0" err="1" smtClean="0">
                <a:solidFill>
                  <a:schemeClr val="tx2"/>
                </a:solidFill>
              </a:rPr>
              <a:t>previews</a:t>
            </a:r>
            <a:endParaRPr lang="fr-FR" sz="1600" dirty="0" smtClean="0">
              <a:solidFill>
                <a:schemeClr val="tx2"/>
              </a:solidFill>
            </a:endParaRPr>
          </a:p>
          <a:p>
            <a:pPr marL="285750" indent="-285750">
              <a:buFont typeface="Arial" panose="020B0604020202020204" pitchFamily="34" charset="0"/>
              <a:buChar char="•"/>
            </a:pPr>
            <a:endParaRPr lang="fr-FR" sz="1600" dirty="0">
              <a:solidFill>
                <a:schemeClr val="accent6"/>
              </a:solidFill>
              <a:latin typeface="Arial Rounded MT Bold" panose="020F0704030504030204" pitchFamily="34" charset="0"/>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05" y="5317163"/>
            <a:ext cx="1853968" cy="406349"/>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988" y="5317163"/>
            <a:ext cx="2013965" cy="376442"/>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094" y="186715"/>
            <a:ext cx="4629411" cy="1282531"/>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963" y="1600804"/>
            <a:ext cx="2820374" cy="2565166"/>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819" y="1600804"/>
            <a:ext cx="2820374" cy="2565166"/>
          </a:xfrm>
          <a:prstGeom prst="rect">
            <a:avLst/>
          </a:prstGeom>
        </p:spPr>
      </p:pic>
      <p:sp>
        <p:nvSpPr>
          <p:cNvPr id="11" name="Flèche droite rayée 10"/>
          <p:cNvSpPr/>
          <p:nvPr/>
        </p:nvSpPr>
        <p:spPr>
          <a:xfrm>
            <a:off x="2832100" y="2883387"/>
            <a:ext cx="1041400" cy="380513"/>
          </a:xfrm>
          <a:prstGeom prst="strip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3" name="Flèche droite à entaille 12"/>
          <p:cNvSpPr/>
          <p:nvPr/>
        </p:nvSpPr>
        <p:spPr>
          <a:xfrm>
            <a:off x="253963" y="827980"/>
            <a:ext cx="818772" cy="203191"/>
          </a:xfrm>
          <a:prstGeom prst="notched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2" name="ZoneTexte 11"/>
          <p:cNvSpPr txBox="1"/>
          <p:nvPr/>
        </p:nvSpPr>
        <p:spPr>
          <a:xfrm>
            <a:off x="663349" y="4947831"/>
            <a:ext cx="1690656" cy="369332"/>
          </a:xfrm>
          <a:prstGeom prst="rect">
            <a:avLst/>
          </a:prstGeom>
          <a:noFill/>
        </p:spPr>
        <p:txBody>
          <a:bodyPr wrap="none" rtlCol="0">
            <a:spAutoFit/>
          </a:bodyPr>
          <a:lstStyle/>
          <a:p>
            <a:r>
              <a:rPr lang="fr-FR" dirty="0" smtClean="0"/>
              <a:t>Les Applications</a:t>
            </a:r>
            <a:endParaRPr lang="fr-FR" dirty="0"/>
          </a:p>
        </p:txBody>
      </p:sp>
      <p:sp>
        <p:nvSpPr>
          <p:cNvPr id="14" name="ZoneTexte 13"/>
          <p:cNvSpPr txBox="1"/>
          <p:nvPr/>
        </p:nvSpPr>
        <p:spPr>
          <a:xfrm>
            <a:off x="3594259" y="4947831"/>
            <a:ext cx="2381421" cy="369332"/>
          </a:xfrm>
          <a:prstGeom prst="rect">
            <a:avLst/>
          </a:prstGeom>
          <a:noFill/>
        </p:spPr>
        <p:txBody>
          <a:bodyPr wrap="none" rtlCol="0">
            <a:spAutoFit/>
          </a:bodyPr>
          <a:lstStyle/>
          <a:p>
            <a:r>
              <a:rPr lang="fr-FR" dirty="0" smtClean="0"/>
              <a:t>Applications et </a:t>
            </a:r>
            <a:r>
              <a:rPr lang="fr-FR" dirty="0" err="1" smtClean="0"/>
              <a:t>preview</a:t>
            </a:r>
            <a:endParaRPr lang="fr-FR" dirty="0"/>
          </a:p>
        </p:txBody>
      </p:sp>
    </p:spTree>
    <p:extLst>
      <p:ext uri="{BB962C8B-B14F-4D97-AF65-F5344CB8AC3E}">
        <p14:creationId xmlns:p14="http://schemas.microsoft.com/office/powerpoint/2010/main" val="13839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1723549"/>
          </a:xfrm>
          <a:prstGeom prst="rect">
            <a:avLst/>
          </a:prstGeom>
          <a:noFill/>
        </p:spPr>
        <p:txBody>
          <a:bodyPr wrap="square" rtlCol="0">
            <a:spAutoFit/>
          </a:bodyPr>
          <a:lstStyle/>
          <a:p>
            <a:r>
              <a:rPr lang="fr-FR" dirty="0" err="1" smtClean="0">
                <a:solidFill>
                  <a:schemeClr val="accent6"/>
                </a:solidFill>
              </a:rPr>
              <a:t>Color</a:t>
            </a:r>
            <a:r>
              <a:rPr lang="fr-FR" dirty="0" smtClean="0">
                <a:solidFill>
                  <a:schemeClr val="accent6"/>
                </a:solidFill>
              </a:rPr>
              <a:t> Calibration (image Linéaire</a:t>
            </a:r>
            <a:r>
              <a:rPr lang="fr-FR" dirty="0">
                <a:solidFill>
                  <a:schemeClr val="accent6"/>
                </a:solidFill>
              </a:rPr>
              <a:t>)</a:t>
            </a:r>
          </a:p>
          <a:p>
            <a:r>
              <a:rPr lang="fr-FR" sz="1400" dirty="0" smtClean="0"/>
              <a:t>Cette fonction permet de faire la balance des blancs en automatique</a:t>
            </a:r>
          </a:p>
          <a:p>
            <a:r>
              <a:rPr lang="fr-FR" sz="1400" dirty="0" smtClean="0"/>
              <a:t>Ce qu’il faut</a:t>
            </a:r>
          </a:p>
          <a:p>
            <a:pPr marL="285750" indent="-285750">
              <a:buFontTx/>
              <a:buChar char="-"/>
            </a:pPr>
            <a:r>
              <a:rPr lang="fr-FR" sz="1400" dirty="0" smtClean="0"/>
              <a:t>Faire un </a:t>
            </a:r>
            <a:r>
              <a:rPr lang="fr-FR" sz="1400" dirty="0" err="1" smtClean="0"/>
              <a:t>preview</a:t>
            </a:r>
            <a:r>
              <a:rPr lang="fr-FR" sz="1400" dirty="0" smtClean="0"/>
              <a:t> dans le FDC et l’utiliser dans background référence</a:t>
            </a:r>
          </a:p>
          <a:p>
            <a:pPr marL="285750" indent="-285750">
              <a:buFontTx/>
              <a:buChar char="-"/>
            </a:pPr>
            <a:r>
              <a:rPr lang="fr-FR" sz="1400" dirty="0" smtClean="0"/>
              <a:t>Faire un </a:t>
            </a:r>
            <a:r>
              <a:rPr lang="fr-FR" sz="1400" dirty="0" err="1" smtClean="0"/>
              <a:t>preview</a:t>
            </a:r>
            <a:r>
              <a:rPr lang="fr-FR" sz="1400" dirty="0" smtClean="0"/>
              <a:t> sur l’objet principale qui sera la White référence (laisser la case </a:t>
            </a:r>
            <a:r>
              <a:rPr lang="fr-FR" sz="1400" dirty="0" smtClean="0">
                <a:solidFill>
                  <a:schemeClr val="accent6"/>
                </a:solidFill>
              </a:rPr>
              <a:t>structure détection </a:t>
            </a:r>
            <a:r>
              <a:rPr lang="fr-FR" sz="1400" dirty="0" smtClean="0"/>
              <a:t>si la white référence est réalisé sur des étoiles)</a:t>
            </a:r>
          </a:p>
          <a:p>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091" y="1972411"/>
            <a:ext cx="7996437" cy="44958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6" y="1800745"/>
            <a:ext cx="3536751" cy="4910023"/>
          </a:xfrm>
          <a:prstGeom prst="rect">
            <a:avLst/>
          </a:prstGeom>
        </p:spPr>
      </p:pic>
      <p:sp>
        <p:nvSpPr>
          <p:cNvPr id="9" name="Ellipse 8"/>
          <p:cNvSpPr/>
          <p:nvPr/>
        </p:nvSpPr>
        <p:spPr>
          <a:xfrm>
            <a:off x="901700" y="3327400"/>
            <a:ext cx="1244600" cy="2921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8265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1219200" y="662174"/>
            <a:ext cx="721864" cy="369332"/>
          </a:xfrm>
          <a:prstGeom prst="rect">
            <a:avLst/>
          </a:prstGeom>
          <a:noFill/>
        </p:spPr>
        <p:txBody>
          <a:bodyPr wrap="none" rtlCol="0">
            <a:spAutoFit/>
          </a:bodyPr>
          <a:lstStyle/>
          <a:p>
            <a:r>
              <a:rPr lang="fr-FR" dirty="0" smtClean="0"/>
              <a:t>Après</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02800"/>
            <a:ext cx="9398000" cy="5283794"/>
          </a:xfrm>
          <a:prstGeom prst="rect">
            <a:avLst/>
          </a:prstGeom>
        </p:spPr>
      </p:pic>
    </p:spTree>
    <p:extLst>
      <p:ext uri="{BB962C8B-B14F-4D97-AF65-F5344CB8AC3E}">
        <p14:creationId xmlns:p14="http://schemas.microsoft.com/office/powerpoint/2010/main" val="5270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2369880"/>
          </a:xfrm>
          <a:prstGeom prst="rect">
            <a:avLst/>
          </a:prstGeom>
          <a:noFill/>
        </p:spPr>
        <p:txBody>
          <a:bodyPr wrap="square" rtlCol="0">
            <a:spAutoFit/>
          </a:bodyPr>
          <a:lstStyle/>
          <a:p>
            <a:r>
              <a:rPr lang="fr-FR" dirty="0" smtClean="0">
                <a:solidFill>
                  <a:schemeClr val="accent6"/>
                </a:solidFill>
              </a:rPr>
              <a:t>Stretch de l’histogramme (passage en </a:t>
            </a:r>
            <a:r>
              <a:rPr lang="fr-FR" dirty="0">
                <a:solidFill>
                  <a:schemeClr val="accent6"/>
                </a:solidFill>
              </a:rPr>
              <a:t>non linéaire)</a:t>
            </a:r>
          </a:p>
          <a:p>
            <a:r>
              <a:rPr lang="fr-FR" sz="1400" dirty="0" smtClean="0"/>
              <a:t>Jusqu’à présent nous étions essentiellement en image Linéaire (non </a:t>
            </a:r>
            <a:r>
              <a:rPr lang="fr-FR" sz="1400" dirty="0" err="1" smtClean="0"/>
              <a:t>strecher</a:t>
            </a:r>
            <a:r>
              <a:rPr lang="fr-FR" sz="1400" dirty="0" smtClean="0"/>
              <a:t>), si vous sauvegardiez votre mage en jpeg a ce niveau du traitement vous auriez une image noir.</a:t>
            </a:r>
          </a:p>
          <a:p>
            <a:r>
              <a:rPr lang="fr-FR" sz="1400" dirty="0" smtClean="0"/>
              <a:t>Il faut donc </a:t>
            </a:r>
            <a:r>
              <a:rPr lang="fr-FR" sz="1400" dirty="0" err="1" smtClean="0"/>
              <a:t>strecher</a:t>
            </a:r>
            <a:r>
              <a:rPr lang="fr-FR" sz="1400" dirty="0" smtClean="0"/>
              <a:t> l’histogramme (resserrer les niveaux) et pour cela nous avons  plusieurs </a:t>
            </a:r>
            <a:r>
              <a:rPr lang="fr-FR" sz="1400" dirty="0" err="1" smtClean="0"/>
              <a:t>possibilitées</a:t>
            </a:r>
            <a:r>
              <a:rPr lang="fr-FR" sz="1400" dirty="0" smtClean="0"/>
              <a:t>:</a:t>
            </a:r>
          </a:p>
          <a:p>
            <a:pPr marL="285750" indent="-285750">
              <a:buFontTx/>
              <a:buChar char="-"/>
            </a:pPr>
            <a:r>
              <a:rPr lang="fr-FR" sz="1400" dirty="0" err="1" smtClean="0"/>
              <a:t>HistogramTransform</a:t>
            </a:r>
            <a:endParaRPr lang="fr-FR" sz="1400" dirty="0" smtClean="0"/>
          </a:p>
          <a:p>
            <a:pPr marL="285750" indent="-285750">
              <a:buFontTx/>
              <a:buChar char="-"/>
            </a:pPr>
            <a:r>
              <a:rPr lang="fr-FR" sz="1400" dirty="0" err="1" smtClean="0"/>
              <a:t>Masked</a:t>
            </a:r>
            <a:r>
              <a:rPr lang="fr-FR" sz="1400" dirty="0" smtClean="0"/>
              <a:t> </a:t>
            </a:r>
            <a:r>
              <a:rPr lang="fr-FR" sz="1400" dirty="0" err="1" smtClean="0"/>
              <a:t>Strech</a:t>
            </a:r>
            <a:endParaRPr lang="fr-FR" sz="1400" dirty="0" smtClean="0"/>
          </a:p>
          <a:p>
            <a:pPr marL="285750" indent="-285750">
              <a:buFontTx/>
              <a:buChar char="-"/>
            </a:pPr>
            <a:endParaRPr lang="fr-FR" sz="1400" dirty="0"/>
          </a:p>
          <a:p>
            <a:r>
              <a:rPr lang="fr-FR" sz="1400" b="1" dirty="0" err="1" smtClean="0">
                <a:solidFill>
                  <a:schemeClr val="accent6"/>
                </a:solidFill>
              </a:rPr>
              <a:t>HistogramTransform</a:t>
            </a:r>
            <a:endParaRPr lang="fr-FR" sz="1400" b="1" dirty="0" smtClean="0">
              <a:solidFill>
                <a:schemeClr val="accent6"/>
              </a:solidFill>
            </a:endParaRPr>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191" y="1504693"/>
            <a:ext cx="3179309" cy="5160617"/>
          </a:xfrm>
          <a:prstGeom prst="rect">
            <a:avLst/>
          </a:prstGeom>
        </p:spPr>
      </p:pic>
      <p:sp>
        <p:nvSpPr>
          <p:cNvPr id="4" name="Ellipse 3"/>
          <p:cNvSpPr/>
          <p:nvPr/>
        </p:nvSpPr>
        <p:spPr>
          <a:xfrm>
            <a:off x="2785382" y="4978400"/>
            <a:ext cx="182109" cy="228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351790" y="4978400"/>
            <a:ext cx="182109" cy="228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454900" y="1955800"/>
            <a:ext cx="4561828" cy="2554545"/>
          </a:xfrm>
          <a:prstGeom prst="rect">
            <a:avLst/>
          </a:prstGeom>
          <a:noFill/>
        </p:spPr>
        <p:txBody>
          <a:bodyPr wrap="square" rtlCol="0">
            <a:spAutoFit/>
          </a:bodyPr>
          <a:lstStyle/>
          <a:p>
            <a:r>
              <a:rPr lang="fr-FR" sz="1600" dirty="0" smtClean="0"/>
              <a:t>Comme sous </a:t>
            </a:r>
            <a:r>
              <a:rPr lang="fr-FR" sz="1600" dirty="0" err="1" smtClean="0"/>
              <a:t>photoshop</a:t>
            </a:r>
            <a:r>
              <a:rPr lang="fr-FR" sz="1600" dirty="0" smtClean="0"/>
              <a:t> il suffit de resserrer le point noir et le Middle pour obtenir une image </a:t>
            </a:r>
            <a:r>
              <a:rPr lang="fr-FR" sz="1600" dirty="0" err="1" smtClean="0"/>
              <a:t>strecher</a:t>
            </a:r>
            <a:r>
              <a:rPr lang="fr-FR" sz="1600" dirty="0" smtClean="0"/>
              <a:t>.</a:t>
            </a:r>
          </a:p>
          <a:p>
            <a:endParaRPr lang="fr-FR" sz="1600" dirty="0"/>
          </a:p>
          <a:p>
            <a:r>
              <a:rPr lang="fr-FR" sz="1600" dirty="0" smtClean="0"/>
              <a:t>Le </a:t>
            </a:r>
            <a:r>
              <a:rPr lang="fr-FR" sz="1600" dirty="0" err="1" smtClean="0"/>
              <a:t>preview</a:t>
            </a:r>
            <a:r>
              <a:rPr lang="fr-FR" sz="1600" dirty="0" smtClean="0"/>
              <a:t> permet de voir le résultat obtenu en direct.</a:t>
            </a:r>
          </a:p>
          <a:p>
            <a:endParaRPr lang="fr-FR" sz="1600" dirty="0"/>
          </a:p>
          <a:p>
            <a:r>
              <a:rPr lang="fr-FR" sz="1600" dirty="0" smtClean="0"/>
              <a:t>Appliquez ensuite sur l’image désiré. </a:t>
            </a:r>
          </a:p>
          <a:p>
            <a:r>
              <a:rPr lang="fr-FR" sz="1600" dirty="0" smtClean="0"/>
              <a:t>Vous pouvez aussi appliquer le stretch du STF en faisant glisser le triangle de ce dernier sur la barre d’en bas de la fonction </a:t>
            </a:r>
            <a:r>
              <a:rPr lang="fr-FR" sz="1600" dirty="0" err="1" smtClean="0"/>
              <a:t>histogramTransform</a:t>
            </a:r>
            <a:r>
              <a:rPr lang="fr-FR" sz="1600" dirty="0" smtClean="0"/>
              <a:t>.</a:t>
            </a:r>
            <a:endParaRPr lang="fr-FR" sz="1600" dirty="0"/>
          </a:p>
        </p:txBody>
      </p:sp>
    </p:spTree>
    <p:extLst>
      <p:ext uri="{BB962C8B-B14F-4D97-AF65-F5344CB8AC3E}">
        <p14:creationId xmlns:p14="http://schemas.microsoft.com/office/powerpoint/2010/main" val="345298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584775"/>
          </a:xfrm>
          <a:prstGeom prst="rect">
            <a:avLst/>
          </a:prstGeom>
          <a:noFill/>
        </p:spPr>
        <p:txBody>
          <a:bodyPr wrap="square" rtlCol="0">
            <a:spAutoFit/>
          </a:bodyPr>
          <a:lstStyle/>
          <a:p>
            <a:r>
              <a:rPr lang="fr-FR" sz="1400" b="1" dirty="0" err="1" smtClean="0">
                <a:solidFill>
                  <a:schemeClr val="accent6"/>
                </a:solidFill>
              </a:rPr>
              <a:t>MaskedStrech</a:t>
            </a:r>
            <a:endParaRPr lang="fr-FR" sz="1400" b="1" dirty="0" smtClean="0">
              <a:solidFill>
                <a:schemeClr val="accent6"/>
              </a:solidFill>
            </a:endParaRPr>
          </a:p>
          <a:p>
            <a:endParaRPr lang="fr-FR" dirty="0"/>
          </a:p>
        </p:txBody>
      </p:sp>
      <p:sp>
        <p:nvSpPr>
          <p:cNvPr id="6" name="ZoneTexte 5"/>
          <p:cNvSpPr txBox="1"/>
          <p:nvPr/>
        </p:nvSpPr>
        <p:spPr>
          <a:xfrm>
            <a:off x="7454900" y="1955800"/>
            <a:ext cx="4561828" cy="3046988"/>
          </a:xfrm>
          <a:prstGeom prst="rect">
            <a:avLst/>
          </a:prstGeom>
          <a:noFill/>
        </p:spPr>
        <p:txBody>
          <a:bodyPr wrap="square" rtlCol="0">
            <a:spAutoFit/>
          </a:bodyPr>
          <a:lstStyle/>
          <a:p>
            <a:r>
              <a:rPr lang="fr-FR" sz="1600" dirty="0" err="1" smtClean="0"/>
              <a:t>MaskedStrech</a:t>
            </a:r>
            <a:r>
              <a:rPr lang="fr-FR" sz="1600" dirty="0" smtClean="0"/>
              <a:t> est une bonne solution pour les objets très contrastés ou il y a des zones de </a:t>
            </a:r>
            <a:r>
              <a:rPr lang="fr-FR" sz="1600" dirty="0" err="1" smtClean="0"/>
              <a:t>hautre</a:t>
            </a:r>
            <a:r>
              <a:rPr lang="fr-FR" sz="1600" dirty="0" smtClean="0"/>
              <a:t> lumière qui vont vite saturé et d’autre de basse lumière que l’on cherche à faire apparaitre.</a:t>
            </a:r>
          </a:p>
          <a:p>
            <a:endParaRPr lang="fr-FR" sz="1600" dirty="0"/>
          </a:p>
          <a:p>
            <a:r>
              <a:rPr lang="fr-FR" sz="1600" dirty="0" smtClean="0"/>
              <a:t>Il faudra ici régler le </a:t>
            </a:r>
            <a:r>
              <a:rPr lang="fr-FR" sz="1600" dirty="0" err="1" smtClean="0"/>
              <a:t>Clipping</a:t>
            </a:r>
            <a:r>
              <a:rPr lang="fr-FR" sz="1600" dirty="0" smtClean="0"/>
              <a:t> Fraction, le Target Background si nécessaire et réaliser un </a:t>
            </a:r>
            <a:r>
              <a:rPr lang="fr-FR" sz="1600" dirty="0" err="1" smtClean="0"/>
              <a:t>preview</a:t>
            </a:r>
            <a:r>
              <a:rPr lang="fr-FR" sz="1600" dirty="0" smtClean="0"/>
              <a:t> dans une zone de FDC et l’utiliser dans Background référence.</a:t>
            </a:r>
          </a:p>
          <a:p>
            <a:endParaRPr lang="fr-FR" sz="1600" dirty="0" smtClean="0"/>
          </a:p>
          <a:p>
            <a:r>
              <a:rPr lang="fr-FR" sz="1600" dirty="0" smtClean="0"/>
              <a:t>Utiliser un nombre d’</a:t>
            </a:r>
            <a:r>
              <a:rPr lang="fr-FR" sz="1600" dirty="0" err="1" smtClean="0"/>
              <a:t>ittératons</a:t>
            </a:r>
            <a:r>
              <a:rPr lang="fr-FR" sz="1600" dirty="0" smtClean="0"/>
              <a:t> entre 200 et 300 et appliquer.</a:t>
            </a:r>
            <a:endParaRPr lang="fr-FR" sz="16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73806"/>
            <a:ext cx="5956300" cy="3937000"/>
          </a:xfrm>
          <a:prstGeom prst="rect">
            <a:avLst/>
          </a:prstGeom>
        </p:spPr>
      </p:pic>
    </p:spTree>
    <p:extLst>
      <p:ext uri="{BB962C8B-B14F-4D97-AF65-F5344CB8AC3E}">
        <p14:creationId xmlns:p14="http://schemas.microsoft.com/office/powerpoint/2010/main" val="201678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1046440"/>
          </a:xfrm>
          <a:prstGeom prst="rect">
            <a:avLst/>
          </a:prstGeom>
          <a:noFill/>
        </p:spPr>
        <p:txBody>
          <a:bodyPr wrap="square" rtlCol="0">
            <a:spAutoFit/>
          </a:bodyPr>
          <a:lstStyle/>
          <a:p>
            <a:r>
              <a:rPr lang="fr-FR" sz="1400" b="1" dirty="0" smtClean="0">
                <a:solidFill>
                  <a:schemeClr val="accent6"/>
                </a:solidFill>
              </a:rPr>
              <a:t>SCNR (image non Linéaire)</a:t>
            </a:r>
          </a:p>
          <a:p>
            <a:r>
              <a:rPr lang="fr-FR" sz="1600" dirty="0" smtClean="0"/>
              <a:t>La fonction SCNR est un fonction qui permet de supprimer les teintes.</a:t>
            </a:r>
          </a:p>
          <a:p>
            <a:r>
              <a:rPr lang="fr-FR" sz="1600" dirty="0" smtClean="0"/>
              <a:t>Souvent les images couleurs on une teinte dominante dans le vert, cette fonction viens corriger ce problème dans la couleur Rouge, Verte ou bleu.</a:t>
            </a:r>
            <a:endParaRPr lang="fr-FR" sz="16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2425700"/>
            <a:ext cx="4191000" cy="20574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575" y="1501247"/>
            <a:ext cx="5800725" cy="5140480"/>
          </a:xfrm>
          <a:prstGeom prst="rect">
            <a:avLst/>
          </a:prstGeom>
        </p:spPr>
      </p:pic>
    </p:spTree>
    <p:extLst>
      <p:ext uri="{BB962C8B-B14F-4D97-AF65-F5344CB8AC3E}">
        <p14:creationId xmlns:p14="http://schemas.microsoft.com/office/powerpoint/2010/main" val="35296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800219"/>
          </a:xfrm>
          <a:prstGeom prst="rect">
            <a:avLst/>
          </a:prstGeom>
          <a:noFill/>
        </p:spPr>
        <p:txBody>
          <a:bodyPr wrap="square" rtlCol="0">
            <a:spAutoFit/>
          </a:bodyPr>
          <a:lstStyle/>
          <a:p>
            <a:r>
              <a:rPr lang="fr-FR" sz="1400" b="1" dirty="0" err="1" smtClean="0">
                <a:solidFill>
                  <a:schemeClr val="accent6"/>
                </a:solidFill>
              </a:rPr>
              <a:t>HDRMultiscaleTransform</a:t>
            </a:r>
            <a:r>
              <a:rPr lang="fr-FR" sz="1400" b="1" dirty="0" smtClean="0">
                <a:solidFill>
                  <a:schemeClr val="accent6"/>
                </a:solidFill>
              </a:rPr>
              <a:t> (image non Linéaire)</a:t>
            </a:r>
          </a:p>
          <a:p>
            <a:r>
              <a:rPr lang="fr-FR" sz="1600" dirty="0" smtClean="0"/>
              <a:t>Cet outil est pour moi l’un des plus utiles, il viens révélé les fins détails en jouant sur les contrastes des différente couches de l’images.</a:t>
            </a:r>
            <a:endParaRPr lang="fr-FR" sz="16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2279650"/>
            <a:ext cx="5156200" cy="32639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1504193"/>
            <a:ext cx="5162550" cy="4814813"/>
          </a:xfrm>
          <a:prstGeom prst="rect">
            <a:avLst/>
          </a:prstGeom>
        </p:spPr>
      </p:pic>
    </p:spTree>
    <p:extLst>
      <p:ext uri="{BB962C8B-B14F-4D97-AF65-F5344CB8AC3E}">
        <p14:creationId xmlns:p14="http://schemas.microsoft.com/office/powerpoint/2010/main" val="182133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317500" y="319753"/>
            <a:ext cx="6845300" cy="523220"/>
          </a:xfrm>
          <a:prstGeom prst="rect">
            <a:avLst/>
          </a:prstGeom>
          <a:noFill/>
        </p:spPr>
        <p:txBody>
          <a:bodyPr wrap="square" rtlCol="0">
            <a:spAutoFit/>
          </a:bodyPr>
          <a:lstStyle/>
          <a:p>
            <a:r>
              <a:rPr lang="fr-FR" sz="1400" b="1" dirty="0" smtClean="0">
                <a:solidFill>
                  <a:schemeClr val="accent6"/>
                </a:solidFill>
              </a:rPr>
              <a:t>Saturation (image </a:t>
            </a:r>
            <a:r>
              <a:rPr lang="fr-FR" sz="1400" b="1" dirty="0">
                <a:solidFill>
                  <a:schemeClr val="accent6"/>
                </a:solidFill>
              </a:rPr>
              <a:t>non Linéaire</a:t>
            </a:r>
            <a:r>
              <a:rPr lang="fr-FR" sz="1400" b="1" dirty="0" smtClean="0">
                <a:solidFill>
                  <a:schemeClr val="accent6"/>
                </a:solidFill>
              </a:rPr>
              <a:t>)</a:t>
            </a:r>
          </a:p>
          <a:p>
            <a:r>
              <a:rPr lang="fr-FR" sz="1400" dirty="0" smtClean="0"/>
              <a:t>Deux méthode principale:</a:t>
            </a:r>
            <a:endParaRPr lang="fr-FR" sz="1400" dirty="0" smtClean="0">
              <a:solidFill>
                <a:schemeClr val="accent6"/>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46" y="2082800"/>
            <a:ext cx="3323124" cy="4622800"/>
          </a:xfrm>
          <a:prstGeom prst="rect">
            <a:avLst/>
          </a:prstGeom>
        </p:spPr>
      </p:pic>
      <p:sp>
        <p:nvSpPr>
          <p:cNvPr id="4" name="Ellipse 3"/>
          <p:cNvSpPr/>
          <p:nvPr/>
        </p:nvSpPr>
        <p:spPr>
          <a:xfrm>
            <a:off x="3416300" y="5765800"/>
            <a:ext cx="5842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ZoneTexte 7"/>
          <p:cNvSpPr txBox="1"/>
          <p:nvPr/>
        </p:nvSpPr>
        <p:spPr>
          <a:xfrm>
            <a:off x="544946" y="1446311"/>
            <a:ext cx="3208251" cy="523220"/>
          </a:xfrm>
          <a:prstGeom prst="rect">
            <a:avLst/>
          </a:prstGeom>
          <a:noFill/>
        </p:spPr>
        <p:txBody>
          <a:bodyPr wrap="none" rtlCol="0">
            <a:spAutoFit/>
          </a:bodyPr>
          <a:lstStyle/>
          <a:p>
            <a:r>
              <a:rPr lang="fr-FR" sz="1400" dirty="0" smtClean="0"/>
              <a:t>Par Courbe en sélectionnant la saturation</a:t>
            </a:r>
            <a:br>
              <a:rPr lang="fr-FR" sz="1400" dirty="0" smtClean="0"/>
            </a:br>
            <a:r>
              <a:rPr lang="fr-FR" sz="1400" dirty="0" err="1" smtClean="0"/>
              <a:t>Saturation</a:t>
            </a:r>
            <a:r>
              <a:rPr lang="fr-FR" sz="1400" dirty="0" smtClean="0"/>
              <a:t> général des couleurs</a:t>
            </a:r>
            <a:endParaRPr lang="fr-FR" sz="1400"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424" y="2082800"/>
            <a:ext cx="4578350" cy="4321019"/>
          </a:xfrm>
          <a:prstGeom prst="rect">
            <a:avLst/>
          </a:prstGeom>
        </p:spPr>
      </p:pic>
      <p:sp>
        <p:nvSpPr>
          <p:cNvPr id="10" name="ZoneTexte 9"/>
          <p:cNvSpPr txBox="1"/>
          <p:nvPr/>
        </p:nvSpPr>
        <p:spPr>
          <a:xfrm>
            <a:off x="6745236" y="1328747"/>
            <a:ext cx="2575898" cy="523220"/>
          </a:xfrm>
          <a:prstGeom prst="rect">
            <a:avLst/>
          </a:prstGeom>
          <a:noFill/>
        </p:spPr>
        <p:txBody>
          <a:bodyPr wrap="none" rtlCol="0">
            <a:spAutoFit/>
          </a:bodyPr>
          <a:lstStyle/>
          <a:p>
            <a:r>
              <a:rPr lang="fr-FR" sz="1400" dirty="0" smtClean="0"/>
              <a:t>Par </a:t>
            </a:r>
            <a:r>
              <a:rPr lang="fr-FR" sz="1400" dirty="0" err="1" smtClean="0"/>
              <a:t>colorsaturation</a:t>
            </a:r>
            <a:r>
              <a:rPr lang="fr-FR" sz="1400" dirty="0" smtClean="0"/>
              <a:t/>
            </a:r>
            <a:br>
              <a:rPr lang="fr-FR" sz="1400" dirty="0" smtClean="0"/>
            </a:br>
            <a:r>
              <a:rPr lang="fr-FR" sz="1400" dirty="0" smtClean="0"/>
              <a:t>Saturation sélective des couleurs</a:t>
            </a:r>
            <a:endParaRPr lang="fr-FR" sz="1400" dirty="0"/>
          </a:p>
        </p:txBody>
      </p:sp>
    </p:spTree>
    <p:extLst>
      <p:ext uri="{BB962C8B-B14F-4D97-AF65-F5344CB8AC3E}">
        <p14:creationId xmlns:p14="http://schemas.microsoft.com/office/powerpoint/2010/main" val="423016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2286000" y="1602453"/>
            <a:ext cx="6845300" cy="954107"/>
          </a:xfrm>
          <a:prstGeom prst="rect">
            <a:avLst/>
          </a:prstGeom>
          <a:noFill/>
        </p:spPr>
        <p:txBody>
          <a:bodyPr wrap="square" rtlCol="0">
            <a:spAutoFit/>
          </a:bodyPr>
          <a:lstStyle/>
          <a:p>
            <a:pPr algn="ctr"/>
            <a:r>
              <a:rPr lang="fr-FR" sz="1400" b="1" dirty="0" smtClean="0">
                <a:solidFill>
                  <a:schemeClr val="accent6"/>
                </a:solidFill>
              </a:rPr>
              <a:t>Saturation (image </a:t>
            </a:r>
            <a:r>
              <a:rPr lang="fr-FR" sz="1400" b="1" dirty="0">
                <a:solidFill>
                  <a:schemeClr val="accent6"/>
                </a:solidFill>
              </a:rPr>
              <a:t>non Linéaire</a:t>
            </a:r>
            <a:r>
              <a:rPr lang="fr-FR" sz="1400" b="1" dirty="0" smtClean="0">
                <a:solidFill>
                  <a:schemeClr val="accent6"/>
                </a:solidFill>
              </a:rPr>
              <a:t>)</a:t>
            </a:r>
          </a:p>
          <a:p>
            <a:endParaRPr lang="fr-FR" sz="1400" b="1" dirty="0">
              <a:solidFill>
                <a:schemeClr val="accent6"/>
              </a:solidFill>
            </a:endParaRPr>
          </a:p>
          <a:p>
            <a:r>
              <a:rPr lang="fr-FR" sz="1400" b="1" dirty="0" smtClean="0"/>
              <a:t>Une Autre méthode d’augmenter la saturation est de réitéré </a:t>
            </a:r>
            <a:r>
              <a:rPr lang="fr-FR" sz="1400" b="1" dirty="0" err="1" smtClean="0"/>
              <a:t>LRVBCombnation</a:t>
            </a:r>
            <a:r>
              <a:rPr lang="fr-FR" sz="1400" b="1" dirty="0" smtClean="0"/>
              <a:t> plusieurs fois en augmentant à chaque fois la saturation (en diminuant l’onglet saturation!)</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2824576"/>
            <a:ext cx="4991100" cy="3707083"/>
          </a:xfrm>
          <a:prstGeom prst="rect">
            <a:avLst/>
          </a:prstGeom>
        </p:spPr>
      </p:pic>
      <p:sp>
        <p:nvSpPr>
          <p:cNvPr id="7" name="Ellipse 6"/>
          <p:cNvSpPr/>
          <p:nvPr/>
        </p:nvSpPr>
        <p:spPr>
          <a:xfrm>
            <a:off x="3517900" y="5511800"/>
            <a:ext cx="3009900" cy="508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19924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3" name="ZoneTexte 2"/>
          <p:cNvSpPr txBox="1"/>
          <p:nvPr/>
        </p:nvSpPr>
        <p:spPr>
          <a:xfrm>
            <a:off x="431800" y="400564"/>
            <a:ext cx="6845300" cy="523220"/>
          </a:xfrm>
          <a:prstGeom prst="rect">
            <a:avLst/>
          </a:prstGeom>
          <a:noFill/>
        </p:spPr>
        <p:txBody>
          <a:bodyPr wrap="square" rtlCol="0">
            <a:spAutoFit/>
          </a:bodyPr>
          <a:lstStyle/>
          <a:p>
            <a:r>
              <a:rPr lang="fr-FR" sz="1400" b="1" dirty="0" smtClean="0">
                <a:solidFill>
                  <a:schemeClr val="accent6"/>
                </a:solidFill>
              </a:rPr>
              <a:t>Traitement Classique</a:t>
            </a:r>
          </a:p>
          <a:p>
            <a:endParaRPr lang="fr-FR" sz="1400" b="1" dirty="0">
              <a:solidFill>
                <a:schemeClr val="accent6"/>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787" y="1462158"/>
            <a:ext cx="7813813" cy="5059948"/>
          </a:xfrm>
          <a:prstGeom prst="rect">
            <a:avLst/>
          </a:prstGeom>
        </p:spPr>
      </p:pic>
      <p:sp>
        <p:nvSpPr>
          <p:cNvPr id="4" name="ZoneTexte 3"/>
          <p:cNvSpPr txBox="1"/>
          <p:nvPr/>
        </p:nvSpPr>
        <p:spPr>
          <a:xfrm>
            <a:off x="3181350" y="2882900"/>
            <a:ext cx="434734" cy="338554"/>
          </a:xfrm>
          <a:prstGeom prst="rect">
            <a:avLst/>
          </a:prstGeom>
          <a:noFill/>
        </p:spPr>
        <p:txBody>
          <a:bodyPr wrap="none" rtlCol="0">
            <a:spAutoFit/>
          </a:bodyPr>
          <a:lstStyle/>
          <a:p>
            <a:r>
              <a:rPr lang="fr-FR" sz="1600" b="1" dirty="0" smtClean="0">
                <a:solidFill>
                  <a:schemeClr val="accent6"/>
                </a:solidFill>
              </a:rPr>
              <a:t>Ou</a:t>
            </a:r>
            <a:endParaRPr lang="fr-FR" sz="1600" b="1" dirty="0">
              <a:solidFill>
                <a:schemeClr val="accent6"/>
              </a:solidFill>
            </a:endParaRPr>
          </a:p>
        </p:txBody>
      </p:sp>
      <p:sp>
        <p:nvSpPr>
          <p:cNvPr id="8" name="ZoneTexte 7"/>
          <p:cNvSpPr txBox="1"/>
          <p:nvPr/>
        </p:nvSpPr>
        <p:spPr>
          <a:xfrm>
            <a:off x="2070100" y="1462158"/>
            <a:ext cx="1208985" cy="369332"/>
          </a:xfrm>
          <a:prstGeom prst="rect">
            <a:avLst/>
          </a:prstGeom>
          <a:noFill/>
        </p:spPr>
        <p:txBody>
          <a:bodyPr wrap="none" rtlCol="0">
            <a:spAutoFit/>
          </a:bodyPr>
          <a:lstStyle/>
          <a:p>
            <a:r>
              <a:rPr lang="fr-FR" dirty="0" smtClean="0">
                <a:solidFill>
                  <a:schemeClr val="accent6"/>
                </a:solidFill>
              </a:rPr>
              <a:t>Luminance</a:t>
            </a:r>
            <a:endParaRPr lang="fr-FR" dirty="0">
              <a:solidFill>
                <a:schemeClr val="accent6"/>
              </a:solidFill>
            </a:endParaRPr>
          </a:p>
        </p:txBody>
      </p:sp>
      <p:sp>
        <p:nvSpPr>
          <p:cNvPr id="9" name="ZoneTexte 8"/>
          <p:cNvSpPr txBox="1"/>
          <p:nvPr/>
        </p:nvSpPr>
        <p:spPr>
          <a:xfrm>
            <a:off x="7441507" y="1427514"/>
            <a:ext cx="563039" cy="369332"/>
          </a:xfrm>
          <a:prstGeom prst="rect">
            <a:avLst/>
          </a:prstGeom>
          <a:noFill/>
        </p:spPr>
        <p:txBody>
          <a:bodyPr wrap="none" rtlCol="0">
            <a:spAutoFit/>
          </a:bodyPr>
          <a:lstStyle/>
          <a:p>
            <a:r>
              <a:rPr lang="fr-FR" dirty="0" smtClean="0">
                <a:solidFill>
                  <a:schemeClr val="accent6"/>
                </a:solidFill>
              </a:rPr>
              <a:t>RVB</a:t>
            </a:r>
            <a:endParaRPr lang="fr-FR" dirty="0">
              <a:solidFill>
                <a:schemeClr val="accent6"/>
              </a:solidFill>
            </a:endParaRPr>
          </a:p>
        </p:txBody>
      </p:sp>
      <p:sp>
        <p:nvSpPr>
          <p:cNvPr id="10" name="ZoneTexte 9"/>
          <p:cNvSpPr txBox="1"/>
          <p:nvPr/>
        </p:nvSpPr>
        <p:spPr>
          <a:xfrm>
            <a:off x="7266831" y="4318000"/>
            <a:ext cx="660822" cy="369332"/>
          </a:xfrm>
          <a:prstGeom prst="rect">
            <a:avLst/>
          </a:prstGeom>
          <a:noFill/>
        </p:spPr>
        <p:txBody>
          <a:bodyPr wrap="none" rtlCol="0">
            <a:spAutoFit/>
          </a:bodyPr>
          <a:lstStyle/>
          <a:p>
            <a:r>
              <a:rPr lang="fr-FR" dirty="0" smtClean="0">
                <a:solidFill>
                  <a:schemeClr val="accent6"/>
                </a:solidFill>
              </a:rPr>
              <a:t>LRVB</a:t>
            </a:r>
            <a:endParaRPr lang="fr-FR" dirty="0">
              <a:solidFill>
                <a:schemeClr val="accent6"/>
              </a:solidFill>
            </a:endParaRPr>
          </a:p>
        </p:txBody>
      </p:sp>
      <p:cxnSp>
        <p:nvCxnSpPr>
          <p:cNvPr id="11" name="Connecteur en angle 10"/>
          <p:cNvCxnSpPr/>
          <p:nvPr/>
        </p:nvCxnSpPr>
        <p:spPr>
          <a:xfrm>
            <a:off x="4330700" y="4502666"/>
            <a:ext cx="2260600" cy="323334"/>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24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46" y="250542"/>
            <a:ext cx="4126482" cy="823264"/>
          </a:xfrm>
          <a:prstGeom prst="rect">
            <a:avLst/>
          </a:prstGeom>
        </p:spPr>
      </p:pic>
      <p:sp>
        <p:nvSpPr>
          <p:cNvPr id="6" name="ZoneTexte 5"/>
          <p:cNvSpPr txBox="1"/>
          <p:nvPr/>
        </p:nvSpPr>
        <p:spPr>
          <a:xfrm>
            <a:off x="628482" y="1562100"/>
            <a:ext cx="11144910" cy="2862322"/>
          </a:xfrm>
          <a:prstGeom prst="rect">
            <a:avLst/>
          </a:prstGeom>
          <a:noFill/>
        </p:spPr>
        <p:txBody>
          <a:bodyPr wrap="none" rtlCol="0">
            <a:spAutoFit/>
          </a:bodyPr>
          <a:lstStyle/>
          <a:p>
            <a:r>
              <a:rPr lang="fr-FR" dirty="0" smtClean="0"/>
              <a:t>Bien d’autres fonctions sont disponibles mais il serait extrêmement long de toutes les détaillées.</a:t>
            </a:r>
            <a:br>
              <a:rPr lang="fr-FR" dirty="0" smtClean="0"/>
            </a:br>
            <a:endParaRPr lang="fr-FR" dirty="0" smtClean="0"/>
          </a:p>
          <a:p>
            <a:r>
              <a:rPr lang="fr-FR" dirty="0" err="1" smtClean="0"/>
              <a:t>Pixinsight</a:t>
            </a:r>
            <a:r>
              <a:rPr lang="fr-FR" dirty="0" smtClean="0"/>
              <a:t> est un logiciel très complet à prendre comme l’un de ses équipements astrophotographique à part entière!</a:t>
            </a:r>
          </a:p>
          <a:p>
            <a:r>
              <a:rPr lang="fr-FR" dirty="0" smtClean="0"/>
              <a:t>Il permettra de magnifier vos images et d’en sortir le maximum. Bien entendu ça ne viens pas d’un coup mais avec le </a:t>
            </a:r>
          </a:p>
          <a:p>
            <a:r>
              <a:rPr lang="fr-FR" dirty="0" smtClean="0"/>
              <a:t>Temps, l’apprentissage, les essais, l’expérience…</a:t>
            </a:r>
          </a:p>
          <a:p>
            <a:endParaRPr lang="fr-FR" dirty="0"/>
          </a:p>
          <a:p>
            <a:endParaRPr lang="fr-FR" dirty="0" smtClean="0"/>
          </a:p>
          <a:p>
            <a:r>
              <a:rPr lang="fr-FR" dirty="0" smtClean="0"/>
              <a:t>Merci</a:t>
            </a:r>
          </a:p>
          <a:p>
            <a:r>
              <a:rPr lang="fr-FR" dirty="0" smtClean="0"/>
              <a:t>Guillaume </a:t>
            </a:r>
            <a:r>
              <a:rPr lang="fr-FR" smtClean="0"/>
              <a:t>Le Mouellic</a:t>
            </a:r>
            <a:r>
              <a:rPr lang="fr-FR" dirty="0" smtClean="0"/>
              <a:t/>
            </a:r>
            <a:br>
              <a:rPr lang="fr-FR" dirty="0" smtClean="0"/>
            </a:br>
            <a:endParaRPr lang="fr-FR" dirty="0" smtClean="0"/>
          </a:p>
        </p:txBody>
      </p:sp>
    </p:spTree>
    <p:extLst>
      <p:ext uri="{BB962C8B-B14F-4D97-AF65-F5344CB8AC3E}">
        <p14:creationId xmlns:p14="http://schemas.microsoft.com/office/powerpoint/2010/main" val="9912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390" y="701420"/>
            <a:ext cx="1895238" cy="27619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448" y="1257416"/>
            <a:ext cx="3867752" cy="408940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2219" y="1257183"/>
            <a:ext cx="4132381" cy="4089633"/>
          </a:xfrm>
          <a:prstGeom prst="rect">
            <a:avLst/>
          </a:prstGeom>
        </p:spPr>
      </p:pic>
      <p:sp>
        <p:nvSpPr>
          <p:cNvPr id="16" name="Flèche droite à entaille 15"/>
          <p:cNvSpPr/>
          <p:nvPr/>
        </p:nvSpPr>
        <p:spPr>
          <a:xfrm>
            <a:off x="5426809" y="2959099"/>
            <a:ext cx="1574800" cy="342900"/>
          </a:xfrm>
          <a:prstGeom prst="notch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 name="Flèche vers le bas 16"/>
          <p:cNvSpPr/>
          <p:nvPr/>
        </p:nvSpPr>
        <p:spPr>
          <a:xfrm>
            <a:off x="6604000" y="174690"/>
            <a:ext cx="283309" cy="52120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8" name="ZoneTexte 17"/>
          <p:cNvSpPr txBox="1"/>
          <p:nvPr/>
        </p:nvSpPr>
        <p:spPr>
          <a:xfrm>
            <a:off x="977900" y="5740400"/>
            <a:ext cx="10881056" cy="646331"/>
          </a:xfrm>
          <a:prstGeom prst="rect">
            <a:avLst/>
          </a:prstGeom>
          <a:noFill/>
        </p:spPr>
        <p:txBody>
          <a:bodyPr wrap="none" rtlCol="0">
            <a:spAutoFit/>
          </a:bodyPr>
          <a:lstStyle/>
          <a:p>
            <a:r>
              <a:rPr lang="fr-FR" dirty="0" smtClean="0"/>
              <a:t>Les </a:t>
            </a:r>
            <a:r>
              <a:rPr lang="fr-FR" dirty="0" err="1" smtClean="0"/>
              <a:t>Previews</a:t>
            </a:r>
            <a:r>
              <a:rPr lang="fr-FR" dirty="0" smtClean="0"/>
              <a:t> sont plus qu’utiles pour faire des essais de traitements, ils permettent de gagner beaucoup de temps</a:t>
            </a:r>
          </a:p>
          <a:p>
            <a:r>
              <a:rPr lang="fr-FR" dirty="0" smtClean="0"/>
              <a:t>en testant les effets d’un traitement sur celui-ci plutôt que sur l’image plein format!</a:t>
            </a:r>
            <a:endParaRPr lang="fr-FR" dirty="0"/>
          </a:p>
        </p:txBody>
      </p:sp>
      <p:sp>
        <p:nvSpPr>
          <p:cNvPr id="19" name="Flèche droite à entaille 18"/>
          <p:cNvSpPr/>
          <p:nvPr/>
        </p:nvSpPr>
        <p:spPr>
          <a:xfrm>
            <a:off x="368300" y="2209800"/>
            <a:ext cx="1041400" cy="165100"/>
          </a:xfrm>
          <a:prstGeom prst="notch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40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5160723" y="1766170"/>
            <a:ext cx="6651321" cy="3323987"/>
          </a:xfrm>
          <a:prstGeom prst="rect">
            <a:avLst/>
          </a:prstGeom>
          <a:noFill/>
        </p:spPr>
        <p:txBody>
          <a:bodyPr wrap="square" rtlCol="0">
            <a:spAutoFit/>
          </a:bodyPr>
          <a:lstStyle/>
          <a:p>
            <a:r>
              <a:rPr lang="fr-FR" dirty="0" smtClean="0">
                <a:solidFill>
                  <a:schemeClr val="accent6"/>
                </a:solidFill>
                <a:latin typeface="Arial Rounded MT Bold" panose="020F0704030504030204" pitchFamily="34" charset="0"/>
              </a:rPr>
              <a:t>Le Prétraitement avec </a:t>
            </a:r>
            <a:r>
              <a:rPr lang="fr-FR" dirty="0" err="1" smtClean="0">
                <a:solidFill>
                  <a:schemeClr val="accent6"/>
                </a:solidFill>
                <a:latin typeface="Arial Rounded MT Bold" panose="020F0704030504030204" pitchFamily="34" charset="0"/>
              </a:rPr>
              <a:t>Pixinsight</a:t>
            </a:r>
            <a:endParaRPr lang="fr-FR" dirty="0" smtClean="0">
              <a:solidFill>
                <a:schemeClr val="accent6"/>
              </a:solidFill>
              <a:latin typeface="Arial Rounded MT Bold" panose="020F0704030504030204" pitchFamily="34" charset="0"/>
            </a:endParaRPr>
          </a:p>
          <a:p>
            <a:pPr marL="285750" indent="-285750">
              <a:buFont typeface="Arial" panose="020B0604020202020204" pitchFamily="34" charset="0"/>
              <a:buChar char="•"/>
            </a:pPr>
            <a:r>
              <a:rPr lang="fr-FR" sz="1600" dirty="0" smtClean="0"/>
              <a:t>Prétraitement avec Batch </a:t>
            </a:r>
            <a:r>
              <a:rPr lang="fr-FR" sz="1600" dirty="0" err="1" smtClean="0"/>
              <a:t>processing</a:t>
            </a:r>
            <a:endParaRPr lang="fr-FR" sz="1600" dirty="0" smtClean="0"/>
          </a:p>
          <a:p>
            <a:pPr marL="285750" indent="-285750">
              <a:buFont typeface="Arial" panose="020B0604020202020204" pitchFamily="34" charset="0"/>
              <a:buChar char="•"/>
            </a:pPr>
            <a:r>
              <a:rPr lang="fr-FR" sz="1600" dirty="0" smtClean="0"/>
              <a:t>Prétraitement en Manuel</a:t>
            </a:r>
          </a:p>
          <a:p>
            <a:pPr marL="800100" lvl="1" indent="-342900">
              <a:buFont typeface="+mj-lt"/>
              <a:buAutoNum type="arabicPeriod"/>
            </a:pPr>
            <a:r>
              <a:rPr lang="fr-FR" sz="1600" dirty="0" smtClean="0"/>
              <a:t>Intégration des offsets</a:t>
            </a:r>
          </a:p>
          <a:p>
            <a:pPr marL="800100" lvl="1" indent="-342900">
              <a:buFont typeface="+mj-lt"/>
              <a:buAutoNum type="arabicPeriod"/>
            </a:pPr>
            <a:r>
              <a:rPr lang="fr-FR" sz="1600" dirty="0" smtClean="0"/>
              <a:t>Calibration des </a:t>
            </a:r>
            <a:r>
              <a:rPr lang="fr-FR" sz="1600" dirty="0" err="1" smtClean="0"/>
              <a:t>Darks</a:t>
            </a:r>
            <a:endParaRPr lang="fr-FR" sz="1600" dirty="0" smtClean="0"/>
          </a:p>
          <a:p>
            <a:pPr marL="800100" lvl="1" indent="-342900">
              <a:buFont typeface="+mj-lt"/>
              <a:buAutoNum type="arabicPeriod"/>
            </a:pPr>
            <a:r>
              <a:rPr lang="fr-FR" sz="1600" dirty="0" smtClean="0"/>
              <a:t>Intégration des </a:t>
            </a:r>
            <a:r>
              <a:rPr lang="fr-FR" sz="1600" dirty="0" err="1" smtClean="0"/>
              <a:t>Darks</a:t>
            </a:r>
            <a:endParaRPr lang="fr-FR" sz="1600" dirty="0" smtClean="0"/>
          </a:p>
          <a:p>
            <a:pPr marL="800100" lvl="1" indent="-342900">
              <a:buFont typeface="+mj-lt"/>
              <a:buAutoNum type="arabicPeriod"/>
            </a:pPr>
            <a:r>
              <a:rPr lang="fr-FR" sz="1600" dirty="0" smtClean="0"/>
              <a:t>Calibration Des Flats avec Master offset</a:t>
            </a:r>
          </a:p>
          <a:p>
            <a:pPr marL="800100" lvl="1" indent="-342900">
              <a:buFont typeface="+mj-lt"/>
              <a:buAutoNum type="arabicPeriod"/>
            </a:pPr>
            <a:r>
              <a:rPr lang="fr-FR" sz="1600" dirty="0" smtClean="0"/>
              <a:t>Intégration des Flats</a:t>
            </a:r>
          </a:p>
          <a:p>
            <a:pPr marL="800100" lvl="1" indent="-342900">
              <a:buFont typeface="+mj-lt"/>
              <a:buAutoNum type="arabicPeriod"/>
            </a:pPr>
            <a:r>
              <a:rPr lang="fr-FR" sz="1600" dirty="0" smtClean="0"/>
              <a:t>Calibration des images avec les 3 MASTERS</a:t>
            </a:r>
          </a:p>
          <a:p>
            <a:pPr marL="800100" lvl="1" indent="-342900">
              <a:buFont typeface="+mj-lt"/>
              <a:buAutoNum type="arabicPeriod"/>
            </a:pPr>
            <a:r>
              <a:rPr lang="fr-FR" sz="1600" dirty="0" smtClean="0"/>
              <a:t>Correction Cosmétique des Bruts</a:t>
            </a:r>
          </a:p>
          <a:p>
            <a:pPr marL="800100" lvl="1" indent="-342900">
              <a:buFont typeface="+mj-lt"/>
              <a:buAutoNum type="arabicPeriod"/>
            </a:pPr>
            <a:r>
              <a:rPr lang="fr-FR" sz="1600" dirty="0" err="1"/>
              <a:t>Debayeriser</a:t>
            </a:r>
            <a:r>
              <a:rPr lang="fr-FR" sz="1600" dirty="0"/>
              <a:t> les images </a:t>
            </a:r>
            <a:r>
              <a:rPr lang="fr-FR" sz="1600" dirty="0" smtClean="0"/>
              <a:t>DSLR</a:t>
            </a:r>
          </a:p>
          <a:p>
            <a:pPr marL="800100" lvl="1" indent="-342900">
              <a:buFont typeface="+mj-lt"/>
              <a:buAutoNum type="arabicPeriod"/>
            </a:pPr>
            <a:r>
              <a:rPr lang="fr-FR" sz="1600" dirty="0" smtClean="0"/>
              <a:t>Alignement des images</a:t>
            </a:r>
          </a:p>
          <a:p>
            <a:pPr marL="800100" lvl="1" indent="-342900">
              <a:buFont typeface="+mj-lt"/>
              <a:buAutoNum type="arabicPeriod"/>
            </a:pPr>
            <a:r>
              <a:rPr lang="fr-FR" sz="1600" dirty="0" smtClean="0"/>
              <a:t>Intégration des images</a:t>
            </a:r>
          </a:p>
        </p:txBody>
      </p:sp>
    </p:spTree>
    <p:extLst>
      <p:ext uri="{BB962C8B-B14F-4D97-AF65-F5344CB8AC3E}">
        <p14:creationId xmlns:p14="http://schemas.microsoft.com/office/powerpoint/2010/main" val="110808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9748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3920647" y="1578279"/>
            <a:ext cx="8004131" cy="1046440"/>
          </a:xfrm>
          <a:prstGeom prst="rect">
            <a:avLst/>
          </a:prstGeom>
          <a:noFill/>
        </p:spPr>
        <p:txBody>
          <a:bodyPr wrap="square" rtlCol="0">
            <a:spAutoFit/>
          </a:bodyPr>
          <a:lstStyle/>
          <a:p>
            <a:r>
              <a:rPr lang="fr-FR" dirty="0" smtClean="0">
                <a:solidFill>
                  <a:schemeClr val="accent6"/>
                </a:solidFill>
                <a:latin typeface="Arial Rounded MT Bold" panose="020F0704030504030204" pitchFamily="34" charset="0"/>
              </a:rPr>
              <a:t>Le prétraitement avec Batch </a:t>
            </a:r>
            <a:r>
              <a:rPr lang="fr-FR" dirty="0" err="1" smtClean="0">
                <a:solidFill>
                  <a:schemeClr val="accent6"/>
                </a:solidFill>
                <a:latin typeface="Arial Rounded MT Bold" panose="020F0704030504030204" pitchFamily="34" charset="0"/>
              </a:rPr>
              <a:t>Processing</a:t>
            </a:r>
            <a:endParaRPr lang="fr-FR" dirty="0" smtClean="0">
              <a:solidFill>
                <a:schemeClr val="accent6"/>
              </a:solidFill>
              <a:latin typeface="Arial Rounded MT Bold" panose="020F0704030504030204" pitchFamily="34" charset="0"/>
            </a:endParaRPr>
          </a:p>
          <a:p>
            <a:endParaRPr lang="fr-FR" sz="1600" dirty="0" smtClean="0">
              <a:solidFill>
                <a:schemeClr val="accent6"/>
              </a:solidFill>
              <a:latin typeface="Arial Rounded MT Bold" panose="020F0704030504030204" pitchFamily="34" charset="0"/>
            </a:endParaRPr>
          </a:p>
          <a:p>
            <a:r>
              <a:rPr lang="fr-FR" sz="1400" dirty="0" err="1"/>
              <a:t>Pixinsight</a:t>
            </a:r>
            <a:r>
              <a:rPr lang="fr-FR" sz="1400" dirty="0"/>
              <a:t> </a:t>
            </a:r>
            <a:r>
              <a:rPr lang="fr-FR" sz="1400" dirty="0" smtClean="0"/>
              <a:t>Dispose de divers scripts dont l’un est un script général de prétraitement du style DSS. Son utilisation est très simple mais est beaucoup moins performant qu’un prétraitement manuel.</a:t>
            </a:r>
            <a:endParaRPr lang="fr-FR" sz="1400" dirty="0"/>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195" y="2817681"/>
            <a:ext cx="6199857" cy="3843108"/>
          </a:xfrm>
          <a:prstGeom prst="rect">
            <a:avLst/>
          </a:prstGeom>
        </p:spPr>
      </p:pic>
      <p:sp>
        <p:nvSpPr>
          <p:cNvPr id="3" name="ZoneTexte 2"/>
          <p:cNvSpPr txBox="1"/>
          <p:nvPr/>
        </p:nvSpPr>
        <p:spPr>
          <a:xfrm>
            <a:off x="9440767" y="3169085"/>
            <a:ext cx="2601361" cy="1200329"/>
          </a:xfrm>
          <a:prstGeom prst="rect">
            <a:avLst/>
          </a:prstGeom>
          <a:noFill/>
        </p:spPr>
        <p:txBody>
          <a:bodyPr wrap="square" rtlCol="0">
            <a:spAutoFit/>
          </a:bodyPr>
          <a:lstStyle/>
          <a:p>
            <a:r>
              <a:rPr lang="fr-FR" sz="1200" dirty="0" smtClean="0"/>
              <a:t>Méthode de rejection en fonction du nombre d’images:</a:t>
            </a:r>
          </a:p>
          <a:p>
            <a:endParaRPr lang="fr-FR" sz="1200" dirty="0"/>
          </a:p>
          <a:p>
            <a:r>
              <a:rPr lang="fr-FR" sz="1200" dirty="0" smtClean="0"/>
              <a:t>3 à 5: PERCENTILE CLIPPING</a:t>
            </a:r>
          </a:p>
          <a:p>
            <a:r>
              <a:rPr lang="fr-FR" sz="1200" dirty="0" smtClean="0"/>
              <a:t>5 à 8: AVERAGED SIGMA CLIPPNG</a:t>
            </a:r>
          </a:p>
          <a:p>
            <a:r>
              <a:rPr lang="fr-FR" sz="1200" dirty="0" smtClean="0"/>
              <a:t>8 à 20: WINSORIZED SIGMA CLIPPING</a:t>
            </a:r>
          </a:p>
        </p:txBody>
      </p:sp>
    </p:spTree>
    <p:extLst>
      <p:ext uri="{BB962C8B-B14F-4D97-AF65-F5344CB8AC3E}">
        <p14:creationId xmlns:p14="http://schemas.microsoft.com/office/powerpoint/2010/main" val="29846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46" y="207907"/>
            <a:ext cx="4126482" cy="823264"/>
          </a:xfrm>
          <a:prstGeom prst="rect">
            <a:avLst/>
          </a:prstGeom>
        </p:spPr>
      </p:pic>
      <p:sp>
        <p:nvSpPr>
          <p:cNvPr id="6" name="ZoneTexte 5"/>
          <p:cNvSpPr txBox="1"/>
          <p:nvPr/>
        </p:nvSpPr>
        <p:spPr>
          <a:xfrm>
            <a:off x="7077205" y="1479211"/>
            <a:ext cx="4964923" cy="2554545"/>
          </a:xfrm>
          <a:prstGeom prst="rect">
            <a:avLst/>
          </a:prstGeom>
          <a:noFill/>
        </p:spPr>
        <p:txBody>
          <a:bodyPr wrap="square" rtlCol="0">
            <a:spAutoFit/>
          </a:bodyPr>
          <a:lstStyle/>
          <a:p>
            <a:r>
              <a:rPr lang="fr-FR" dirty="0" smtClean="0">
                <a:solidFill>
                  <a:schemeClr val="accent6"/>
                </a:solidFill>
                <a:latin typeface="Arial Rounded MT Bold" panose="020F0704030504030204" pitchFamily="34" charset="0"/>
              </a:rPr>
              <a:t>Le prétraitement en Manuel</a:t>
            </a:r>
          </a:p>
          <a:p>
            <a:endParaRPr lang="fr-FR" sz="1600" dirty="0" smtClean="0">
              <a:solidFill>
                <a:schemeClr val="accent6"/>
              </a:solidFill>
              <a:latin typeface="Arial Rounded MT Bold" panose="020F0704030504030204" pitchFamily="34" charset="0"/>
            </a:endParaRPr>
          </a:p>
          <a:p>
            <a:r>
              <a:rPr lang="fr-FR" sz="1400" dirty="0" smtClean="0"/>
              <a:t>Le Prétraitement en manuel est le plus efficace. Bien qu’il faille connaitre toutes les étapes d’un prétraitement il nous permet d’avoir la main sur tous les réglages et paramètres tout au long du processus.</a:t>
            </a:r>
          </a:p>
          <a:p>
            <a:r>
              <a:rPr lang="fr-FR" sz="1400" dirty="0" smtClean="0"/>
              <a:t>Celui-ci reste toute fois un peu long mais indispensable pour sortir de belles images.</a:t>
            </a:r>
          </a:p>
          <a:p>
            <a:endParaRPr lang="fr-FR" sz="1400" dirty="0"/>
          </a:p>
          <a:p>
            <a:r>
              <a:rPr lang="fr-FR" sz="1400" dirty="0" smtClean="0"/>
              <a:t>Des </a:t>
            </a:r>
            <a:r>
              <a:rPr lang="fr-FR" sz="1400" dirty="0" err="1" smtClean="0"/>
              <a:t>process</a:t>
            </a:r>
            <a:r>
              <a:rPr lang="fr-FR" sz="1400" dirty="0" smtClean="0"/>
              <a:t> </a:t>
            </a:r>
            <a:r>
              <a:rPr lang="fr-FR" sz="1400" dirty="0" err="1" smtClean="0"/>
              <a:t>icons</a:t>
            </a:r>
            <a:r>
              <a:rPr lang="fr-FR" sz="1400" dirty="0" smtClean="0"/>
              <a:t> sont disponibles sur le net et à disposition dans cet atelier réalisé par nous même.</a:t>
            </a:r>
            <a:endParaRPr lang="fr-FR" sz="1400" dirty="0"/>
          </a:p>
        </p:txBody>
      </p:sp>
      <p:sp>
        <p:nvSpPr>
          <p:cNvPr id="8" name="ZoneTexte 7"/>
          <p:cNvSpPr txBox="1"/>
          <p:nvPr/>
        </p:nvSpPr>
        <p:spPr>
          <a:xfrm>
            <a:off x="7077205" y="4221271"/>
            <a:ext cx="4847573" cy="1138773"/>
          </a:xfrm>
          <a:prstGeom prst="rect">
            <a:avLst/>
          </a:prstGeom>
          <a:noFill/>
        </p:spPr>
        <p:txBody>
          <a:bodyPr wrap="square" rtlCol="0">
            <a:spAutoFit/>
          </a:bodyPr>
          <a:lstStyle/>
          <a:p>
            <a:r>
              <a:rPr lang="fr-FR" dirty="0" smtClean="0">
                <a:solidFill>
                  <a:schemeClr val="accent6"/>
                </a:solidFill>
              </a:rPr>
              <a:t>Les étapes du prétraitement</a:t>
            </a:r>
          </a:p>
          <a:p>
            <a:endParaRPr lang="fr-FR" dirty="0">
              <a:solidFill>
                <a:schemeClr val="accent6"/>
              </a:solidFill>
            </a:endParaRPr>
          </a:p>
          <a:p>
            <a:r>
              <a:rPr lang="fr-FR" sz="1600" dirty="0" smtClean="0"/>
              <a:t>Nous allons voir dans le détail les étapes du prétraitement en manuel avec leurs différents réglages.</a:t>
            </a:r>
            <a:endParaRPr lang="fr-FR" sz="1600"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75" y="619539"/>
            <a:ext cx="6184900" cy="5930900"/>
          </a:xfrm>
          <a:prstGeom prst="rect">
            <a:avLst/>
          </a:prstGeom>
        </p:spPr>
      </p:pic>
    </p:spTree>
    <p:extLst>
      <p:ext uri="{BB962C8B-B14F-4D97-AF65-F5344CB8AC3E}">
        <p14:creationId xmlns:p14="http://schemas.microsoft.com/office/powerpoint/2010/main" val="28949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TC103457452[[fn=Ciel]]</Template>
  <TotalTime>1532</TotalTime>
  <Words>2451</Words>
  <Application>Microsoft Office PowerPoint</Application>
  <PresentationFormat>Grand écran</PresentationFormat>
  <Paragraphs>415</Paragraphs>
  <Slides>59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59</vt:i4>
      </vt:variant>
    </vt:vector>
  </HeadingPairs>
  <TitlesOfParts>
    <vt:vector size="64" baseType="lpstr">
      <vt:lpstr>Arial</vt:lpstr>
      <vt:lpstr>Arial Rounded MT Bold</vt:lpstr>
      <vt:lpstr>Calibri</vt:lpstr>
      <vt:lpstr>Calibri Light</vt:lpstr>
      <vt:lpstr>Céleste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Le Mouellic</dc:creator>
  <cp:lastModifiedBy>Guillaume Le Mouellic</cp:lastModifiedBy>
  <cp:revision>219</cp:revision>
  <dcterms:created xsi:type="dcterms:W3CDTF">2014-08-28T15:05:36Z</dcterms:created>
  <dcterms:modified xsi:type="dcterms:W3CDTF">2014-12-05T21:35:42Z</dcterms:modified>
</cp:coreProperties>
</file>